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60" r:id="rId3"/>
    <p:sldMasterId id="2147483662" r:id="rId4"/>
    <p:sldMasterId id="2147483672" r:id="rId5"/>
  </p:sldMasterIdLst>
  <p:notesMasterIdLst>
    <p:notesMasterId r:id="rId56"/>
  </p:notesMasterIdLst>
  <p:handoutMasterIdLst>
    <p:handoutMasterId r:id="rId57"/>
  </p:handoutMasterIdLst>
  <p:sldIdLst>
    <p:sldId id="280" r:id="rId6"/>
    <p:sldId id="302" r:id="rId7"/>
    <p:sldId id="303" r:id="rId8"/>
    <p:sldId id="276" r:id="rId9"/>
    <p:sldId id="358" r:id="rId10"/>
    <p:sldId id="305" r:id="rId11"/>
    <p:sldId id="307" r:id="rId12"/>
    <p:sldId id="308" r:id="rId13"/>
    <p:sldId id="359" r:id="rId14"/>
    <p:sldId id="360" r:id="rId15"/>
    <p:sldId id="310" r:id="rId16"/>
    <p:sldId id="311" r:id="rId17"/>
    <p:sldId id="312" r:id="rId18"/>
    <p:sldId id="323" r:id="rId19"/>
    <p:sldId id="315" r:id="rId20"/>
    <p:sldId id="316" r:id="rId21"/>
    <p:sldId id="318" r:id="rId22"/>
    <p:sldId id="319" r:id="rId23"/>
    <p:sldId id="331" r:id="rId24"/>
    <p:sldId id="333" r:id="rId25"/>
    <p:sldId id="332" r:id="rId26"/>
    <p:sldId id="330" r:id="rId27"/>
    <p:sldId id="320" r:id="rId28"/>
    <p:sldId id="321" r:id="rId29"/>
    <p:sldId id="334" r:id="rId30"/>
    <p:sldId id="324" r:id="rId31"/>
    <p:sldId id="325" r:id="rId32"/>
    <p:sldId id="326" r:id="rId33"/>
    <p:sldId id="335" r:id="rId34"/>
    <p:sldId id="342" r:id="rId35"/>
    <p:sldId id="328" r:id="rId36"/>
    <p:sldId id="343" r:id="rId37"/>
    <p:sldId id="344" r:id="rId38"/>
    <p:sldId id="327" r:id="rId39"/>
    <p:sldId id="329" r:id="rId40"/>
    <p:sldId id="336" r:id="rId41"/>
    <p:sldId id="361" r:id="rId42"/>
    <p:sldId id="350" r:id="rId43"/>
    <p:sldId id="337" r:id="rId44"/>
    <p:sldId id="339" r:id="rId45"/>
    <p:sldId id="340" r:id="rId46"/>
    <p:sldId id="338" r:id="rId47"/>
    <p:sldId id="351" r:id="rId48"/>
    <p:sldId id="352" r:id="rId49"/>
    <p:sldId id="353" r:id="rId50"/>
    <p:sldId id="354" r:id="rId51"/>
    <p:sldId id="355" r:id="rId52"/>
    <p:sldId id="356" r:id="rId53"/>
    <p:sldId id="357" r:id="rId54"/>
    <p:sldId id="288" r:id="rId55"/>
  </p:sldIdLst>
  <p:sldSz cx="12192000" cy="6858000"/>
  <p:notesSz cx="6858000" cy="9144000"/>
  <p:custDataLst>
    <p:tags r:id="rId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C00000"/>
    <a:srgbClr val="067D17"/>
    <a:srgbClr val="3333FF"/>
    <a:srgbClr val="3BC5FF"/>
    <a:srgbClr val="3561FF"/>
    <a:srgbClr val="DE630D"/>
    <a:srgbClr val="D60CCC"/>
    <a:srgbClr val="8037B7"/>
    <a:srgbClr val="006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0" autoAdjust="0"/>
    <p:restoredTop sz="95165" autoAdjust="0"/>
  </p:normalViewPr>
  <p:slideViewPr>
    <p:cSldViewPr snapToGrid="0" showGuides="1">
      <p:cViewPr varScale="1">
        <p:scale>
          <a:sx n="85" d="100"/>
          <a:sy n="85" d="100"/>
        </p:scale>
        <p:origin x="2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1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ags" Target="tags/tag1.xml"/><Relationship Id="rId5" Type="http://schemas.openxmlformats.org/officeDocument/2006/relationships/slideMaster" Target="slideMasters/slideMaster5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E23121D-534D-C18D-86F2-F8B084E7F1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24E421-5F99-33C1-6C60-3D67F5BBC3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1D20C-92F4-4D32-92CD-1278806BF344}" type="datetimeFigureOut">
              <a:rPr lang="zh-CN" altLang="en-US" smtClean="0"/>
              <a:t>2024/10/20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CEAC0C-2766-8EA5-AFAC-04E2AE7E12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69A8BD-4CEA-8355-A923-3DE76C6694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7DA4C-D0A3-441A-A01E-F1F72C62F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0792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A3D24-6083-4546-8C6D-DEE86BAAAE49}" type="datetimeFigureOut">
              <a:rPr lang="zh-CN" altLang="en-US" smtClean="0"/>
              <a:t>2024/10/20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8765-8EF3-408C-9341-152904E41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4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D916A-3E34-4B9E-8F9F-7A8921A30F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197" y="956241"/>
            <a:ext cx="11060481" cy="5331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单击此处编辑内容</a:t>
            </a:r>
            <a:endParaRPr lang="zh-CN" altLang="en-US" dirty="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E0BD5DE7-58FF-A736-CEC2-C49FBA54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96" y="336399"/>
            <a:ext cx="10747497" cy="4744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2828A69B-715F-4EF1-58FB-A763C01CE99E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D09C51A0-F849-48A7-BC23-68B1480BCFB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7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目录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3AF24492-4E99-231B-3CC0-5126876878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5250" y="2203927"/>
            <a:ext cx="3484714" cy="66833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2" name="文本占位符 25">
            <a:extLst>
              <a:ext uri="{FF2B5EF4-FFF2-40B4-BE49-F238E27FC236}">
                <a16:creationId xmlns:a16="http://schemas.microsoft.com/office/drawing/2014/main" id="{16A7C205-45D1-F79D-939F-C8FE0D7B4E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1439" y="2924827"/>
            <a:ext cx="3692525" cy="2206679"/>
          </a:xfrm>
          <a:prstGeom prst="rect">
            <a:avLst/>
          </a:prstGeom>
        </p:spPr>
        <p:txBody>
          <a:bodyPr anchor="t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26BF0C3-E78F-A831-4B61-1EB569AD1BF9}"/>
              </a:ext>
            </a:extLst>
          </p:cNvPr>
          <p:cNvSpPr/>
          <p:nvPr userDrawn="1"/>
        </p:nvSpPr>
        <p:spPr>
          <a:xfrm>
            <a:off x="5164772" y="329416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 userDrawn="1"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  <p:sp>
        <p:nvSpPr>
          <p:cNvPr id="4" name="文本占位符 6">
            <a:extLst>
              <a:ext uri="{FF2B5EF4-FFF2-40B4-BE49-F238E27FC236}">
                <a16:creationId xmlns:a16="http://schemas.microsoft.com/office/drawing/2014/main" id="{4CDC7559-85E2-2FE2-201F-FE73D47864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82323" y="2679425"/>
            <a:ext cx="884931" cy="4810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867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06715BF8-0A12-5796-1551-488CA6BA7E8B}"/>
              </a:ext>
            </a:extLst>
          </p:cNvPr>
          <p:cNvSpPr txBox="1"/>
          <p:nvPr userDrawn="1"/>
        </p:nvSpPr>
        <p:spPr>
          <a:xfrm>
            <a:off x="4058865" y="2285292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accent1">
                        <a:alpha val="15000"/>
                      </a:schemeClr>
                    </a:gs>
                    <a:gs pos="0">
                      <a:schemeClr val="accent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CONTENT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6B50EE85-71F0-6A4A-F2C6-2ACBA4D846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0600" y="1662411"/>
            <a:ext cx="3692525" cy="2631150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</p:txBody>
      </p:sp>
      <p:sp>
        <p:nvSpPr>
          <p:cNvPr id="27" name="íşľíďe">
            <a:extLst>
              <a:ext uri="{FF2B5EF4-FFF2-40B4-BE49-F238E27FC236}">
                <a16:creationId xmlns:a16="http://schemas.microsoft.com/office/drawing/2014/main" id="{32B4F824-6998-DCF1-0043-E682C565BE4E}"/>
              </a:ext>
            </a:extLst>
          </p:cNvPr>
          <p:cNvSpPr txBox="1"/>
          <p:nvPr userDrawn="1"/>
        </p:nvSpPr>
        <p:spPr>
          <a:xfrm flipH="1">
            <a:off x="4497713" y="2654820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  <a:endParaRPr lang="zh-CN" altLang="en-US" sz="3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41220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542133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025447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817029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534625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017939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3226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534625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TARGET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017939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目标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0402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788316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271630" y="3071182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216303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4487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TARGET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目标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651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7">
            <a:extLst>
              <a:ext uri="{FF2B5EF4-FFF2-40B4-BE49-F238E27FC236}">
                <a16:creationId xmlns:a16="http://schemas.microsoft.com/office/drawing/2014/main" id="{FCDA8ECA-5550-1579-68CA-CC29E9FA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26" y="335203"/>
            <a:ext cx="10737020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0F420230-886B-D4D3-2B3C-23A24A3C217F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C47F643-5264-44DA-EC51-A1FD97EB2FD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64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标题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712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67163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ea typeface="Alibaba PuHuiTi B" pitchFamily="18" charset="-122"/>
                </a:rPr>
                <a:t>步骤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1801550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39810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extLst>
              <a:ext uri="{FF2B5EF4-FFF2-40B4-BE49-F238E27FC236}">
                <a16:creationId xmlns:a16="http://schemas.microsoft.com/office/drawing/2014/main" id="{A2C6D317-56F4-9711-5A26-95000236D36F}"/>
              </a:ext>
            </a:extLst>
          </p:cNvPr>
          <p:cNvSpPr/>
          <p:nvPr userDrawn="1"/>
        </p:nvSpPr>
        <p:spPr>
          <a:xfrm>
            <a:off x="375011" y="1961115"/>
            <a:ext cx="220344" cy="22034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B200C4C-3F9D-867C-E497-ADCB7E43A5BB}"/>
              </a:ext>
            </a:extLst>
          </p:cNvPr>
          <p:cNvSpPr/>
          <p:nvPr userDrawn="1"/>
        </p:nvSpPr>
        <p:spPr>
          <a:xfrm>
            <a:off x="2838084" y="-2028162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824A05E-CCAC-E012-444F-D8238FD3ABEF}"/>
              </a:ext>
            </a:extLst>
          </p:cNvPr>
          <p:cNvSpPr/>
          <p:nvPr userDrawn="1"/>
        </p:nvSpPr>
        <p:spPr>
          <a:xfrm>
            <a:off x="4568596" y="-297650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C93AF0E-4B39-C67D-D03D-00737E937EE7}"/>
              </a:ext>
            </a:extLst>
          </p:cNvPr>
          <p:cNvSpPr/>
          <p:nvPr userDrawn="1"/>
        </p:nvSpPr>
        <p:spPr>
          <a:xfrm>
            <a:off x="6170528" y="1304282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45B57F-7D9D-4AD8-9FE4-E5267D65BB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400" y="2220686"/>
            <a:ext cx="10858500" cy="8690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zh-CN" altLang="en-US" sz="4800" b="1" dirty="0">
                <a:solidFill>
                  <a:schemeClr val="accent1"/>
                </a:solidFill>
              </a:defRPr>
            </a:lvl1pPr>
          </a:lstStyle>
          <a:p>
            <a:pPr lvl="0" defTabSz="914354"/>
            <a:r>
              <a:rPr lang="zh-CN" altLang="en-US"/>
              <a:t>点击输入一级标题</a:t>
            </a:r>
            <a:endParaRPr lang="zh-CN" altLang="en-US" dirty="0"/>
          </a:p>
        </p:txBody>
      </p:sp>
      <p:grpSp>
        <p:nvGrpSpPr>
          <p:cNvPr id="6" name="íS1iďê">
            <a:extLst>
              <a:ext uri="{FF2B5EF4-FFF2-40B4-BE49-F238E27FC236}">
                <a16:creationId xmlns:a16="http://schemas.microsoft.com/office/drawing/2014/main" id="{4883F772-DFB6-F082-E942-F47544710FF8}"/>
              </a:ext>
            </a:extLst>
          </p:cNvPr>
          <p:cNvGrpSpPr/>
          <p:nvPr userDrawn="1"/>
        </p:nvGrpSpPr>
        <p:grpSpPr>
          <a:xfrm>
            <a:off x="7262969" y="2396723"/>
            <a:ext cx="435738" cy="435738"/>
            <a:chOff x="7101141" y="4197557"/>
            <a:chExt cx="435738" cy="435738"/>
          </a:xfrm>
        </p:grpSpPr>
        <p:sp>
          <p:nvSpPr>
            <p:cNvPr id="11" name="iS1íḓê">
              <a:extLst>
                <a:ext uri="{FF2B5EF4-FFF2-40B4-BE49-F238E27FC236}">
                  <a16:creationId xmlns:a16="http://schemas.microsoft.com/office/drawing/2014/main" id="{6F73DB22-8BD9-67FD-6EBE-B56D6BF83FC2}"/>
                </a:ext>
              </a:extLst>
            </p:cNvPr>
            <p:cNvSpPr/>
            <p:nvPr/>
          </p:nvSpPr>
          <p:spPr>
            <a:xfrm>
              <a:off x="7101141" y="4197557"/>
              <a:ext cx="435738" cy="435738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î$ľiḓe">
              <a:extLst>
                <a:ext uri="{FF2B5EF4-FFF2-40B4-BE49-F238E27FC236}">
                  <a16:creationId xmlns:a16="http://schemas.microsoft.com/office/drawing/2014/main" id="{82339D60-0D0F-E0A8-9FEF-57B1B018D0C7}"/>
                </a:ext>
              </a:extLst>
            </p:cNvPr>
            <p:cNvSpPr/>
            <p:nvPr userDrawn="1"/>
          </p:nvSpPr>
          <p:spPr>
            <a:xfrm>
              <a:off x="7252642" y="4348192"/>
              <a:ext cx="132735" cy="1327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C241F82-E1B0-0249-A9D6-2656A3C64C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3586894"/>
            <a:ext cx="4486275" cy="563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/>
              <a:t>点击输入副标题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F4E1EF7-DD7F-C77D-A571-C682C80AC047}"/>
              </a:ext>
            </a:extLst>
          </p:cNvPr>
          <p:cNvSpPr/>
          <p:nvPr userDrawn="1"/>
        </p:nvSpPr>
        <p:spPr>
          <a:xfrm>
            <a:off x="485183" y="1962438"/>
            <a:ext cx="350434" cy="3504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3C9B1B7-3BA3-1D3F-637E-1B77EAD927E4}"/>
              </a:ext>
            </a:extLst>
          </p:cNvPr>
          <p:cNvSpPr txBox="1"/>
          <p:nvPr userDrawn="1"/>
        </p:nvSpPr>
        <p:spPr>
          <a:xfrm>
            <a:off x="660399" y="6111671"/>
            <a:ext cx="8065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i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多一句没有，少一句不行，用更短的时间，教会更实用的技术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76DEFC5-AB31-715D-5481-255694BCA629}"/>
              </a:ext>
            </a:extLst>
          </p:cNvPr>
          <p:cNvSpPr/>
          <p:nvPr userDrawn="1"/>
        </p:nvSpPr>
        <p:spPr>
          <a:xfrm>
            <a:off x="720618" y="5942536"/>
            <a:ext cx="2001676" cy="636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EA3F6F4D-08CF-9E00-D954-69D3520E6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E490B8-2AEA-ACCD-9526-01BED78DEB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4276" flipH="1" flipV="1">
            <a:off x="3592764" y="481454"/>
            <a:ext cx="9317253" cy="621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41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完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>
            <a:extLst>
              <a:ext uri="{FF2B5EF4-FFF2-40B4-BE49-F238E27FC236}">
                <a16:creationId xmlns:a16="http://schemas.microsoft.com/office/drawing/2014/main" id="{9C7E64E7-1F0A-79D2-A263-3605467F0B51}"/>
              </a:ext>
            </a:extLst>
          </p:cNvPr>
          <p:cNvSpPr/>
          <p:nvPr userDrawn="1"/>
        </p:nvSpPr>
        <p:spPr>
          <a:xfrm>
            <a:off x="1367628" y="-121375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8A0D84D-155A-2194-ED3A-5A7CB9A4B72A}"/>
              </a:ext>
            </a:extLst>
          </p:cNvPr>
          <p:cNvSpPr/>
          <p:nvPr userDrawn="1"/>
        </p:nvSpPr>
        <p:spPr>
          <a:xfrm>
            <a:off x="3098140" y="51675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F7740DA-4F67-1648-9FE7-BA25A7F2910D}"/>
              </a:ext>
            </a:extLst>
          </p:cNvPr>
          <p:cNvSpPr/>
          <p:nvPr userDrawn="1"/>
        </p:nvSpPr>
        <p:spPr>
          <a:xfrm>
            <a:off x="4700072" y="211869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iṩ1iḍé">
            <a:extLst>
              <a:ext uri="{FF2B5EF4-FFF2-40B4-BE49-F238E27FC236}">
                <a16:creationId xmlns:a16="http://schemas.microsoft.com/office/drawing/2014/main" id="{7F87E56D-6D24-DF28-4A8B-DD94A5588CCD}"/>
              </a:ext>
            </a:extLst>
          </p:cNvPr>
          <p:cNvSpPr/>
          <p:nvPr userDrawn="1"/>
        </p:nvSpPr>
        <p:spPr>
          <a:xfrm>
            <a:off x="0" y="2689964"/>
            <a:ext cx="12192000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7CD92EE-FE45-4CC1-22A5-2D2AFAEDCC3F}"/>
              </a:ext>
            </a:extLst>
          </p:cNvPr>
          <p:cNvGrpSpPr/>
          <p:nvPr userDrawn="1"/>
        </p:nvGrpSpPr>
        <p:grpSpPr>
          <a:xfrm>
            <a:off x="3131925" y="2916806"/>
            <a:ext cx="4953838" cy="853924"/>
            <a:chOff x="3131925" y="2844887"/>
            <a:chExt cx="4953838" cy="853924"/>
          </a:xfrm>
        </p:grpSpPr>
        <p:pic>
          <p:nvPicPr>
            <p:cNvPr id="33" name="图片 1">
              <a:extLst>
                <a:ext uri="{FF2B5EF4-FFF2-40B4-BE49-F238E27FC236}">
                  <a16:creationId xmlns:a16="http://schemas.microsoft.com/office/drawing/2014/main" id="{C64F9D38-0ED4-99F8-903A-45555ADF80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627"/>
            <a:stretch/>
          </p:blipFill>
          <p:spPr bwMode="auto">
            <a:xfrm>
              <a:off x="3131925" y="2844887"/>
              <a:ext cx="2948463" cy="853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2C68E28-2375-6922-E133-284E7821B44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10382" y="3154751"/>
              <a:ext cx="0" cy="3801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C7DE38E-8849-1998-75E8-89E432D90EBE}"/>
                </a:ext>
              </a:extLst>
            </p:cNvPr>
            <p:cNvSpPr txBox="1"/>
            <p:nvPr userDrawn="1"/>
          </p:nvSpPr>
          <p:spPr>
            <a:xfrm>
              <a:off x="6096001" y="3021658"/>
              <a:ext cx="1989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传智教育旗下</a:t>
              </a:r>
              <a:endParaRPr lang="en-US" altLang="zh-CN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高端</a:t>
              </a:r>
              <a:r>
                <a:rPr lang="en-US" altLang="zh-CN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IT</a:t>
              </a:r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教育品牌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003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C3296A99-F5C4-3E6A-FF6E-4852C12DEE94}"/>
              </a:ext>
            </a:extLst>
          </p:cNvPr>
          <p:cNvSpPr/>
          <p:nvPr userDrawn="1"/>
        </p:nvSpPr>
        <p:spPr>
          <a:xfrm>
            <a:off x="5164772" y="329416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C6ED1A-7B72-CBE7-8DC0-8CA41549B7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4165" y="2469081"/>
            <a:ext cx="3397250" cy="901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3600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F3EC600-D80B-73CA-E06E-8768FDEAA4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82323" y="2679425"/>
            <a:ext cx="884931" cy="4810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02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2AF40A4C-1FC6-C591-0585-7320B21E3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9" r:id="rId3"/>
    <p:sldLayoutId id="2147483666" r:id="rId4"/>
    <p:sldLayoutId id="2147483677" r:id="rId5"/>
    <p:sldLayoutId id="214748367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95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六边形 63">
            <a:extLst>
              <a:ext uri="{FF2B5EF4-FFF2-40B4-BE49-F238E27FC236}">
                <a16:creationId xmlns:a16="http://schemas.microsoft.com/office/drawing/2014/main" id="{64701D48-3612-F015-7A0D-8329972945A7}"/>
              </a:ext>
            </a:extLst>
          </p:cNvPr>
          <p:cNvSpPr/>
          <p:nvPr userDrawn="1"/>
        </p:nvSpPr>
        <p:spPr>
          <a:xfrm>
            <a:off x="111531" y="3970983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4FB0A6B-66AE-D2A8-FCAE-415D3251A19B}"/>
              </a:ext>
            </a:extLst>
          </p:cNvPr>
          <p:cNvSpPr/>
          <p:nvPr userDrawn="1"/>
        </p:nvSpPr>
        <p:spPr>
          <a:xfrm>
            <a:off x="367090" y="-171481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8539A05-556B-81A4-0795-3B191CB53943}"/>
              </a:ext>
            </a:extLst>
          </p:cNvPr>
          <p:cNvSpPr/>
          <p:nvPr userDrawn="1"/>
        </p:nvSpPr>
        <p:spPr>
          <a:xfrm>
            <a:off x="2097602" y="1569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0CECE50-264B-8294-A89A-D0F8A1907A78}"/>
              </a:ext>
            </a:extLst>
          </p:cNvPr>
          <p:cNvSpPr/>
          <p:nvPr userDrawn="1"/>
        </p:nvSpPr>
        <p:spPr>
          <a:xfrm>
            <a:off x="3699534" y="161763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7E174D6B-A975-223E-7D47-56F22CD52ED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9714885" y="3956140"/>
            <a:ext cx="3017782" cy="2517866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105A365F-E05A-6A26-7E77-E6094786D794}"/>
              </a:ext>
            </a:extLst>
          </p:cNvPr>
          <p:cNvSpPr/>
          <p:nvPr userDrawn="1"/>
        </p:nvSpPr>
        <p:spPr>
          <a:xfrm>
            <a:off x="9005828" y="3429000"/>
            <a:ext cx="3359650" cy="3563035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5FC8854-8C90-CD00-F013-8034EF541B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87C0C2E-27D7-4123-B01F-3144FCE1E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1" r="31458"/>
          <a:stretch/>
        </p:blipFill>
        <p:spPr>
          <a:xfrm>
            <a:off x="0" y="226026"/>
            <a:ext cx="4021016" cy="572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0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六边形 15">
            <a:extLst>
              <a:ext uri="{FF2B5EF4-FFF2-40B4-BE49-F238E27FC236}">
                <a16:creationId xmlns:a16="http://schemas.microsoft.com/office/drawing/2014/main" id="{1B81F0E8-945B-4099-5F07-E0BF1C3FBB59}"/>
              </a:ext>
            </a:extLst>
          </p:cNvPr>
          <p:cNvSpPr/>
          <p:nvPr userDrawn="1"/>
        </p:nvSpPr>
        <p:spPr>
          <a:xfrm>
            <a:off x="555427" y="4668099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>
            <a:extLst>
              <a:ext uri="{FF2B5EF4-FFF2-40B4-BE49-F238E27FC236}">
                <a16:creationId xmlns:a16="http://schemas.microsoft.com/office/drawing/2014/main" id="{D22DB145-C6D6-05B9-DD0F-B45A661DEDD2}"/>
              </a:ext>
            </a:extLst>
          </p:cNvPr>
          <p:cNvSpPr/>
          <p:nvPr userDrawn="1"/>
        </p:nvSpPr>
        <p:spPr>
          <a:xfrm>
            <a:off x="232092" y="4846932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>
            <a:extLst>
              <a:ext uri="{FF2B5EF4-FFF2-40B4-BE49-F238E27FC236}">
                <a16:creationId xmlns:a16="http://schemas.microsoft.com/office/drawing/2014/main" id="{78E05FA1-1830-1163-CFA5-036858DC6EA2}"/>
              </a:ext>
            </a:extLst>
          </p:cNvPr>
          <p:cNvSpPr/>
          <p:nvPr userDrawn="1"/>
        </p:nvSpPr>
        <p:spPr>
          <a:xfrm>
            <a:off x="1955455" y="5706649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六边形 18">
            <a:extLst>
              <a:ext uri="{FF2B5EF4-FFF2-40B4-BE49-F238E27FC236}">
                <a16:creationId xmlns:a16="http://schemas.microsoft.com/office/drawing/2014/main" id="{1D0E7228-5407-1A86-2892-01555374856E}"/>
              </a:ext>
            </a:extLst>
          </p:cNvPr>
          <p:cNvSpPr/>
          <p:nvPr userDrawn="1"/>
        </p:nvSpPr>
        <p:spPr>
          <a:xfrm>
            <a:off x="1627448" y="5881640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>
            <a:extLst>
              <a:ext uri="{FF2B5EF4-FFF2-40B4-BE49-F238E27FC236}">
                <a16:creationId xmlns:a16="http://schemas.microsoft.com/office/drawing/2014/main" id="{0CF68392-9E49-E170-4987-E8A7BD1B9171}"/>
              </a:ext>
            </a:extLst>
          </p:cNvPr>
          <p:cNvSpPr/>
          <p:nvPr userDrawn="1"/>
        </p:nvSpPr>
        <p:spPr>
          <a:xfrm>
            <a:off x="1299441" y="6056631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BA5C53E6-3097-0BFC-AE3F-DCCC9ABFCC41}"/>
              </a:ext>
            </a:extLst>
          </p:cNvPr>
          <p:cNvSpPr/>
          <p:nvPr userDrawn="1"/>
        </p:nvSpPr>
        <p:spPr>
          <a:xfrm>
            <a:off x="1627447" y="6235464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六边形 21">
            <a:extLst>
              <a:ext uri="{FF2B5EF4-FFF2-40B4-BE49-F238E27FC236}">
                <a16:creationId xmlns:a16="http://schemas.microsoft.com/office/drawing/2014/main" id="{7BB9746F-3D38-1E94-5F40-1229155F902F}"/>
              </a:ext>
            </a:extLst>
          </p:cNvPr>
          <p:cNvSpPr/>
          <p:nvPr userDrawn="1"/>
        </p:nvSpPr>
        <p:spPr>
          <a:xfrm>
            <a:off x="1955453" y="6414297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1B13494D-DE3A-78AB-5BF5-FE26BED9B467}"/>
              </a:ext>
            </a:extLst>
          </p:cNvPr>
          <p:cNvSpPr/>
          <p:nvPr userDrawn="1"/>
        </p:nvSpPr>
        <p:spPr>
          <a:xfrm>
            <a:off x="1955452" y="6771964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E64BE27-8CD5-64C8-DA45-C4F450978755}"/>
              </a:ext>
            </a:extLst>
          </p:cNvPr>
          <p:cNvSpPr/>
          <p:nvPr userDrawn="1"/>
        </p:nvSpPr>
        <p:spPr>
          <a:xfrm>
            <a:off x="2339455" y="6414297"/>
            <a:ext cx="877187" cy="75619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9F1A4A4-9140-E9B3-2465-B6C6B116EA24}"/>
              </a:ext>
            </a:extLst>
          </p:cNvPr>
          <p:cNvCxnSpPr>
            <a:cxnSpLocks/>
            <a:stCxn id="17" idx="1"/>
          </p:cNvCxnSpPr>
          <p:nvPr userDrawn="1"/>
        </p:nvCxnSpPr>
        <p:spPr>
          <a:xfrm>
            <a:off x="557568" y="5204599"/>
            <a:ext cx="143106" cy="178833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3816BB5-C9D9-3736-DBE3-5C9D49D12413}"/>
              </a:ext>
            </a:extLst>
          </p:cNvPr>
          <p:cNvCxnSpPr>
            <a:cxnSpLocks/>
          </p:cNvCxnSpPr>
          <p:nvPr userDrawn="1"/>
        </p:nvCxnSpPr>
        <p:spPr>
          <a:xfrm>
            <a:off x="700674" y="5383432"/>
            <a:ext cx="241121" cy="0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DA4CB6C-9F6A-DE38-1CF8-7B044D099826}"/>
              </a:ext>
            </a:extLst>
          </p:cNvPr>
          <p:cNvCxnSpPr>
            <a:cxnSpLocks/>
          </p:cNvCxnSpPr>
          <p:nvPr userDrawn="1"/>
        </p:nvCxnSpPr>
        <p:spPr>
          <a:xfrm>
            <a:off x="941795" y="5383432"/>
            <a:ext cx="340356" cy="0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7748247-1ADA-2E10-4A56-8C9F5AFFC19E}"/>
              </a:ext>
            </a:extLst>
          </p:cNvPr>
          <p:cNvCxnSpPr>
            <a:cxnSpLocks/>
          </p:cNvCxnSpPr>
          <p:nvPr userDrawn="1"/>
        </p:nvCxnSpPr>
        <p:spPr>
          <a:xfrm>
            <a:off x="1282151" y="5383432"/>
            <a:ext cx="186338" cy="23514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EBDE2CE-D91D-FCC4-65D8-FFE3C343960A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395" y="5385849"/>
            <a:ext cx="152400" cy="23273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A3CEEE2-A968-7044-8F7E-49924BC5D637}"/>
              </a:ext>
            </a:extLst>
          </p:cNvPr>
          <p:cNvCxnSpPr>
            <a:cxnSpLocks/>
          </p:cNvCxnSpPr>
          <p:nvPr userDrawn="1"/>
        </p:nvCxnSpPr>
        <p:spPr>
          <a:xfrm flipH="1">
            <a:off x="1299441" y="5618580"/>
            <a:ext cx="166612" cy="2689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E0E0D50F-A487-0666-EDEC-7D96E6C96427}"/>
              </a:ext>
            </a:extLst>
          </p:cNvPr>
          <p:cNvCxnSpPr>
            <a:cxnSpLocks/>
            <a:endCxn id="20" idx="4"/>
          </p:cNvCxnSpPr>
          <p:nvPr userDrawn="1"/>
        </p:nvCxnSpPr>
        <p:spPr>
          <a:xfrm>
            <a:off x="1298551" y="5885364"/>
            <a:ext cx="90307" cy="171267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A11F5436-5727-F27B-A3D5-C50E7C74359F}"/>
              </a:ext>
            </a:extLst>
          </p:cNvPr>
          <p:cNvCxnSpPr>
            <a:cxnSpLocks/>
          </p:cNvCxnSpPr>
          <p:nvPr userDrawn="1"/>
        </p:nvCxnSpPr>
        <p:spPr>
          <a:xfrm>
            <a:off x="1666204" y="5794086"/>
            <a:ext cx="48130" cy="9127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74418B16-5C08-2DCA-1E88-267BD85D21A1}"/>
              </a:ext>
            </a:extLst>
          </p:cNvPr>
          <p:cNvCxnSpPr>
            <a:cxnSpLocks/>
          </p:cNvCxnSpPr>
          <p:nvPr userDrawn="1"/>
        </p:nvCxnSpPr>
        <p:spPr>
          <a:xfrm flipH="1">
            <a:off x="1666204" y="6593130"/>
            <a:ext cx="49118" cy="8422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3632BA59-A547-A328-DF46-1D52B8D1655E}"/>
              </a:ext>
            </a:extLst>
          </p:cNvPr>
          <p:cNvCxnSpPr>
            <a:cxnSpLocks/>
          </p:cNvCxnSpPr>
          <p:nvPr userDrawn="1"/>
        </p:nvCxnSpPr>
        <p:spPr>
          <a:xfrm flipH="1">
            <a:off x="1343704" y="6414297"/>
            <a:ext cx="49118" cy="8422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六边形 49">
            <a:extLst>
              <a:ext uri="{FF2B5EF4-FFF2-40B4-BE49-F238E27FC236}">
                <a16:creationId xmlns:a16="http://schemas.microsoft.com/office/drawing/2014/main" id="{04BF8CAF-E445-183A-C65E-1829BB22BC8B}"/>
              </a:ext>
            </a:extLst>
          </p:cNvPr>
          <p:cNvSpPr/>
          <p:nvPr userDrawn="1"/>
        </p:nvSpPr>
        <p:spPr>
          <a:xfrm>
            <a:off x="974992" y="382040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六边形 50">
            <a:extLst>
              <a:ext uri="{FF2B5EF4-FFF2-40B4-BE49-F238E27FC236}">
                <a16:creationId xmlns:a16="http://schemas.microsoft.com/office/drawing/2014/main" id="{F306C9B1-841C-DF4D-BC43-C866751AD001}"/>
              </a:ext>
            </a:extLst>
          </p:cNvPr>
          <p:cNvSpPr/>
          <p:nvPr userDrawn="1"/>
        </p:nvSpPr>
        <p:spPr>
          <a:xfrm>
            <a:off x="646985" y="557031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六边形 51">
            <a:extLst>
              <a:ext uri="{FF2B5EF4-FFF2-40B4-BE49-F238E27FC236}">
                <a16:creationId xmlns:a16="http://schemas.microsoft.com/office/drawing/2014/main" id="{B44FB676-9474-6E0D-E798-28692E8DD457}"/>
              </a:ext>
            </a:extLst>
          </p:cNvPr>
          <p:cNvSpPr/>
          <p:nvPr userDrawn="1"/>
        </p:nvSpPr>
        <p:spPr>
          <a:xfrm>
            <a:off x="318978" y="732022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六边形 52">
            <a:extLst>
              <a:ext uri="{FF2B5EF4-FFF2-40B4-BE49-F238E27FC236}">
                <a16:creationId xmlns:a16="http://schemas.microsoft.com/office/drawing/2014/main" id="{234CC26C-FACC-3DED-3F34-5D2FBCA21311}"/>
              </a:ext>
            </a:extLst>
          </p:cNvPr>
          <p:cNvSpPr/>
          <p:nvPr userDrawn="1"/>
        </p:nvSpPr>
        <p:spPr>
          <a:xfrm>
            <a:off x="320061" y="1085846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六边形 53">
            <a:extLst>
              <a:ext uri="{FF2B5EF4-FFF2-40B4-BE49-F238E27FC236}">
                <a16:creationId xmlns:a16="http://schemas.microsoft.com/office/drawing/2014/main" id="{27BFDA2D-5453-0AAC-FA6D-80640A23E4CE}"/>
              </a:ext>
            </a:extLst>
          </p:cNvPr>
          <p:cNvSpPr/>
          <p:nvPr userDrawn="1"/>
        </p:nvSpPr>
        <p:spPr>
          <a:xfrm>
            <a:off x="1193162" y="902636"/>
            <a:ext cx="877187" cy="75619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6E4D0E4-FCF3-BB9C-5A85-F8866579A681}"/>
              </a:ext>
            </a:extLst>
          </p:cNvPr>
          <p:cNvCxnSpPr>
            <a:cxnSpLocks/>
            <a:endCxn id="54" idx="4"/>
          </p:cNvCxnSpPr>
          <p:nvPr userDrawn="1"/>
        </p:nvCxnSpPr>
        <p:spPr>
          <a:xfrm>
            <a:off x="1286822" y="737595"/>
            <a:ext cx="95389" cy="1650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35447903-F4ED-0ED7-ACFA-0D1874C73166}"/>
              </a:ext>
            </a:extLst>
          </p:cNvPr>
          <p:cNvCxnSpPr>
            <a:cxnSpLocks/>
          </p:cNvCxnSpPr>
          <p:nvPr userDrawn="1"/>
        </p:nvCxnSpPr>
        <p:spPr>
          <a:xfrm>
            <a:off x="974992" y="900435"/>
            <a:ext cx="95389" cy="1650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4B5F0C7E-934E-B416-B2C1-0ED3E1158D1B}"/>
              </a:ext>
            </a:extLst>
          </p:cNvPr>
          <p:cNvCxnSpPr>
            <a:cxnSpLocks/>
            <a:endCxn id="54" idx="5"/>
          </p:cNvCxnSpPr>
          <p:nvPr userDrawn="1"/>
        </p:nvCxnSpPr>
        <p:spPr>
          <a:xfrm flipH="1">
            <a:off x="1881300" y="902636"/>
            <a:ext cx="800116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六边形 61">
            <a:extLst>
              <a:ext uri="{FF2B5EF4-FFF2-40B4-BE49-F238E27FC236}">
                <a16:creationId xmlns:a16="http://schemas.microsoft.com/office/drawing/2014/main" id="{E92D5E4E-5463-D659-E88A-9B0E73E8F50A}"/>
              </a:ext>
            </a:extLst>
          </p:cNvPr>
          <p:cNvSpPr/>
          <p:nvPr userDrawn="1"/>
        </p:nvSpPr>
        <p:spPr>
          <a:xfrm>
            <a:off x="111531" y="3970983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F6DAED8-09BD-99BA-55B5-30C06550058A}"/>
              </a:ext>
            </a:extLst>
          </p:cNvPr>
          <p:cNvSpPr/>
          <p:nvPr userDrawn="1"/>
        </p:nvSpPr>
        <p:spPr>
          <a:xfrm>
            <a:off x="-13621" y="0"/>
            <a:ext cx="3359650" cy="6858000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iṩ1iḍé">
            <a:extLst>
              <a:ext uri="{FF2B5EF4-FFF2-40B4-BE49-F238E27FC236}">
                <a16:creationId xmlns:a16="http://schemas.microsoft.com/office/drawing/2014/main" id="{CC34B1B4-6FB3-BEC2-20A8-5483C6F96776}"/>
              </a:ext>
            </a:extLst>
          </p:cNvPr>
          <p:cNvSpPr/>
          <p:nvPr userDrawn="1"/>
        </p:nvSpPr>
        <p:spPr>
          <a:xfrm>
            <a:off x="0" y="2689964"/>
            <a:ext cx="3798317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BB2F55FB-496C-E74E-1C82-4652339E01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8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A538EF61-0CF6-2735-4654-C2F60C1B5FB3}"/>
              </a:ext>
            </a:extLst>
          </p:cNvPr>
          <p:cNvSpPr/>
          <p:nvPr userDrawn="1"/>
        </p:nvSpPr>
        <p:spPr>
          <a:xfrm>
            <a:off x="-2775487" y="-1213758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598458E-0E6D-4FB0-21B2-2EA0673032D8}"/>
              </a:ext>
            </a:extLst>
          </p:cNvPr>
          <p:cNvSpPr/>
          <p:nvPr userDrawn="1"/>
        </p:nvSpPr>
        <p:spPr>
          <a:xfrm>
            <a:off x="-1044975" y="516754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22B59B6-AE89-188C-D588-A8407EC0DAF4}"/>
              </a:ext>
            </a:extLst>
          </p:cNvPr>
          <p:cNvSpPr/>
          <p:nvPr userDrawn="1"/>
        </p:nvSpPr>
        <p:spPr>
          <a:xfrm>
            <a:off x="556957" y="2118686"/>
            <a:ext cx="2620620" cy="26206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41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mybatis.org/mybatis-3/zh_CN/index.html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7.svg"/><Relationship Id="rId7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10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mybatis.net.cn/getting-started.html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E114D5-9D49-7225-E5E2-41EB2357CF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后端开发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966428-CCB2-BA20-6795-2C913DCE3A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java</a:t>
            </a:r>
            <a:r>
              <a:rPr lang="zh-CN" altLang="en-US"/>
              <a:t>程序操作数据库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535538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F715A9-1213-68E5-D414-EDB1C6540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3735" y="1359878"/>
            <a:ext cx="7724175" cy="396239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600"/>
              <a:t>JDBC</a:t>
            </a:r>
            <a:r>
              <a:rPr lang="zh-CN" altLang="en-US" sz="1600"/>
              <a:t>程序执行</a:t>
            </a:r>
            <a:r>
              <a:rPr lang="en-US" altLang="zh-CN" sz="1600"/>
              <a:t>DML</a:t>
            </a:r>
            <a:r>
              <a:rPr lang="zh-CN" altLang="en-US" sz="1600"/>
              <a:t>语句</a:t>
            </a:r>
            <a:r>
              <a:rPr lang="en-US" altLang="zh-CN" sz="1600"/>
              <a:t>? DQL</a:t>
            </a:r>
            <a:r>
              <a:rPr lang="zh-CN" altLang="en-US" sz="1600"/>
              <a:t>语句</a:t>
            </a:r>
            <a:r>
              <a:rPr lang="en-US" altLang="zh-CN" sz="1600"/>
              <a:t>?</a:t>
            </a:r>
          </a:p>
          <a:p>
            <a:pPr marL="612000" lvl="1" indent="-285750" defTabSz="5400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/>
              <a:t>DML</a:t>
            </a:r>
            <a:r>
              <a:rPr lang="zh-CN" altLang="en-US" sz="1600"/>
              <a:t>语句：</a:t>
            </a:r>
            <a:r>
              <a:rPr lang="en-US" altLang="zh-CN" sz="1600"/>
              <a:t>int rowsAffected = statement.executeUpdate(); </a:t>
            </a:r>
          </a:p>
          <a:p>
            <a:pPr marL="612000" lvl="1" indent="-285750" defTabSz="5400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/>
              <a:t>DQL</a:t>
            </a:r>
            <a:r>
              <a:rPr lang="zh-CN" altLang="en-US" sz="1600"/>
              <a:t>语句：</a:t>
            </a:r>
            <a:r>
              <a:rPr lang="en-US" altLang="zh-CN" sz="1600"/>
              <a:t>ResultSet rs = statement.executeQuery();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DQL</a:t>
            </a:r>
            <a:r>
              <a:rPr lang="zh-CN" altLang="en-US"/>
              <a:t>语句执行完毕结果集</a:t>
            </a:r>
            <a:r>
              <a:rPr lang="en-US" altLang="zh-CN"/>
              <a:t>ResultSet</a:t>
            </a:r>
            <a:r>
              <a:rPr lang="zh-CN" altLang="en-US"/>
              <a:t>解析</a:t>
            </a:r>
            <a:r>
              <a:rPr lang="en-US" altLang="zh-CN"/>
              <a:t>?</a:t>
            </a:r>
          </a:p>
          <a:p>
            <a:pPr marL="612000" lvl="1" indent="-285750" defTabSz="5400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/>
              <a:t>resultSet.next()</a:t>
            </a:r>
            <a:r>
              <a:rPr lang="zh-CN" altLang="en-US" sz="1600"/>
              <a:t>：光标往下移动一行</a:t>
            </a:r>
            <a:endParaRPr lang="en-US" altLang="zh-CN" sz="1600"/>
          </a:p>
          <a:p>
            <a:pPr marL="612000" lvl="1" indent="-285750" defTabSz="5400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/>
              <a:t>resultSet.getXxx()</a:t>
            </a:r>
            <a:r>
              <a:rPr lang="zh-CN" altLang="en-US" sz="1600"/>
              <a:t>：获取字段数据</a:t>
            </a:r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256281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2339AF3-3E1D-B704-ADD7-953A3553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预编译</a:t>
            </a:r>
            <a:r>
              <a:rPr lang="en-US" altLang="zh-CN"/>
              <a:t>SQL</a:t>
            </a:r>
            <a:endParaRPr lang="zh-CN" altLang="en-US"/>
          </a:p>
        </p:txBody>
      </p:sp>
      <p:grpSp>
        <p:nvGrpSpPr>
          <p:cNvPr id="2" name="组合 2">
            <a:extLst>
              <a:ext uri="{FF2B5EF4-FFF2-40B4-BE49-F238E27FC236}">
                <a16:creationId xmlns:a16="http://schemas.microsoft.com/office/drawing/2014/main" id="{97A0B3D1-1402-5CDF-3B55-343B172781F0}"/>
              </a:ext>
            </a:extLst>
          </p:cNvPr>
          <p:cNvGrpSpPr/>
          <p:nvPr/>
        </p:nvGrpSpPr>
        <p:grpSpPr>
          <a:xfrm>
            <a:off x="734649" y="1128170"/>
            <a:ext cx="10456703" cy="1433032"/>
            <a:chOff x="2297719" y="3660322"/>
            <a:chExt cx="11521346" cy="1433117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89A8A699-B108-92C2-35AC-40C8722983BC}"/>
                </a:ext>
              </a:extLst>
            </p:cNvPr>
            <p:cNvSpPr/>
            <p:nvPr/>
          </p:nvSpPr>
          <p:spPr>
            <a:xfrm>
              <a:off x="2297727" y="3660323"/>
              <a:ext cx="11521338" cy="1433116"/>
            </a:xfrm>
            <a:prstGeom prst="roundRect">
              <a:avLst>
                <a:gd name="adj" fmla="val 6959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0" rIns="36000" bIns="0" rtlCol="0" anchor="t"/>
            <a:lstStyle/>
            <a:p>
              <a:pPr eaLnBrk="0" fontAlgn="base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Statement statement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connection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.createStatement();</a:t>
              </a:r>
              <a:endParaRPr kumimoji="0" lang="en-US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int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i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statement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.executeUpdate(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"update user set age = 25 where id = 1"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System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71094"/>
                  </a:solidFill>
                  <a:effectLst/>
                </a:rPr>
                <a:t>out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.println(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"SQL执行完毕, 影响的记录数为: "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+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i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);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2E227752-A8B3-0AE6-2E56-E58A13515F25}"/>
                </a:ext>
              </a:extLst>
            </p:cNvPr>
            <p:cNvSpPr/>
            <p:nvPr/>
          </p:nvSpPr>
          <p:spPr>
            <a:xfrm>
              <a:off x="2297719" y="3660322"/>
              <a:ext cx="11521338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400" b="1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1.</a:t>
              </a:r>
              <a:r>
                <a:rPr lang="zh-CN" altLang="en-US" sz="1400" b="1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静态</a:t>
              </a:r>
              <a:r>
                <a:rPr lang="en-US" altLang="zh-CN" sz="1400" b="1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SQL</a:t>
              </a:r>
              <a:r>
                <a:rPr lang="zh-CN" altLang="en-US" sz="1400" b="1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（参数硬编码）</a:t>
              </a:r>
              <a:endParaRPr lang="en-US" altLang="zh-CN" sz="1400" b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D6BF539C-3452-502D-E21C-A0B1ED2F8884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3169239-A602-BB55-A129-B4017A53A5C3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011C7239-307C-D6EC-4E2C-2482ACD20CD2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3E08C4B6-62A5-E3A9-3FD5-1ADC7A69A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2" name="组合 2">
            <a:extLst>
              <a:ext uri="{FF2B5EF4-FFF2-40B4-BE49-F238E27FC236}">
                <a16:creationId xmlns:a16="http://schemas.microsoft.com/office/drawing/2014/main" id="{EA376173-6E07-89DF-6692-05A077788852}"/>
              </a:ext>
            </a:extLst>
          </p:cNvPr>
          <p:cNvGrpSpPr/>
          <p:nvPr/>
        </p:nvGrpSpPr>
        <p:grpSpPr>
          <a:xfrm>
            <a:off x="734642" y="3291066"/>
            <a:ext cx="10456718" cy="1724074"/>
            <a:chOff x="2297719" y="3660322"/>
            <a:chExt cx="11521362" cy="1724177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96759218-E0B1-0DCB-75D9-A5C0D3CCFF86}"/>
                </a:ext>
              </a:extLst>
            </p:cNvPr>
            <p:cNvSpPr/>
            <p:nvPr/>
          </p:nvSpPr>
          <p:spPr>
            <a:xfrm>
              <a:off x="2297727" y="3660322"/>
              <a:ext cx="11521354" cy="1724177"/>
            </a:xfrm>
            <a:prstGeom prst="roundRect">
              <a:avLst>
                <a:gd name="adj" fmla="val 4073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252000" rIns="36000" bIns="0" rtlCol="0" anchor="t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PreparedStatement pstmt =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conn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.prepareStatement(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"SELECT * FROM 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user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 WHERE username = 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?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 AND password = 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?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);</a:t>
              </a:r>
              <a:endPara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</a:endParaRPr>
            </a:p>
            <a:p>
              <a:pPr eaLnBrk="0" fontAlgn="base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pstmt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.setString(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1750EB"/>
                  </a:solidFill>
                  <a:effectLst/>
                </a:rPr>
                <a:t>1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,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daqiao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pstmt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.setString(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1750EB"/>
                  </a:solidFill>
                  <a:effectLst/>
                </a:rPr>
                <a:t>2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,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"123456"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);</a:t>
              </a:r>
              <a:endPara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</a:endParaRPr>
            </a:p>
            <a:p>
              <a:pPr eaLnBrk="0" fontAlgn="base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ResultSet resultSet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pstmt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.executeQuery();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4" name="矩形: 圆顶角 13">
              <a:extLst>
                <a:ext uri="{FF2B5EF4-FFF2-40B4-BE49-F238E27FC236}">
                  <a16:creationId xmlns:a16="http://schemas.microsoft.com/office/drawing/2014/main" id="{2B52298B-4276-3F4B-DF09-FA67E79973D8}"/>
                </a:ext>
              </a:extLst>
            </p:cNvPr>
            <p:cNvSpPr/>
            <p:nvPr/>
          </p:nvSpPr>
          <p:spPr>
            <a:xfrm>
              <a:off x="2297719" y="3660322"/>
              <a:ext cx="11521337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400" b="1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2.</a:t>
              </a:r>
              <a:r>
                <a:rPr lang="zh-CN" altLang="en-US" sz="1400" b="1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预编译</a:t>
              </a:r>
              <a:r>
                <a:rPr lang="en-US" altLang="zh-CN" sz="1400" b="1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SQL</a:t>
              </a:r>
              <a:r>
                <a:rPr lang="zh-CN" altLang="en-US" sz="1400" b="1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（参数动态传递）</a:t>
              </a:r>
              <a:endParaRPr lang="en-US" altLang="zh-CN" sz="1400" b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3A57342-A909-1E7F-A4A7-CA927B908E42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CFC1F36-45A5-5534-9E3E-FECD0C56A758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F88365D-5304-4449-DA8E-84212B4B7E53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Rectangle 3">
            <a:extLst>
              <a:ext uri="{FF2B5EF4-FFF2-40B4-BE49-F238E27FC236}">
                <a16:creationId xmlns:a16="http://schemas.microsoft.com/office/drawing/2014/main" id="{289ECCBD-E6B4-65AB-1E18-6D1073168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55C5416F-EAF5-4BE2-AB63-16065F793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586736E-D6F4-419C-6481-B885A057709E}"/>
              </a:ext>
            </a:extLst>
          </p:cNvPr>
          <p:cNvSpPr txBox="1"/>
          <p:nvPr/>
        </p:nvSpPr>
        <p:spPr>
          <a:xfrm>
            <a:off x="9592235" y="3930704"/>
            <a:ext cx="1426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00B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安全</a:t>
            </a:r>
            <a:endParaRPr lang="en-US" altLang="zh-CN" sz="2800">
              <a:solidFill>
                <a:srgbClr val="00B05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28B8DCA-D0B5-182B-1001-C1D8ABA73DAF}"/>
              </a:ext>
            </a:extLst>
          </p:cNvPr>
          <p:cNvSpPr txBox="1"/>
          <p:nvPr/>
        </p:nvSpPr>
        <p:spPr>
          <a:xfrm>
            <a:off x="9121140" y="4436413"/>
            <a:ext cx="1645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00B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性能更高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85ADF87-E64F-A9EC-0174-BE5B9F91E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50BC110-4C99-6B29-B7C6-A3FA3E76F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5C9075AD-1063-36AA-8D95-62EBB7A5B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662965F-6AC8-5A20-BAA3-069943663C6B}"/>
              </a:ext>
            </a:extLst>
          </p:cNvPr>
          <p:cNvCxnSpPr>
            <a:cxnSpLocks/>
          </p:cNvCxnSpPr>
          <p:nvPr/>
        </p:nvCxnSpPr>
        <p:spPr>
          <a:xfrm>
            <a:off x="5289177" y="3885879"/>
            <a:ext cx="498930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26D2F6DD-AA16-B48C-0BBF-D7E5C7EBDE2D}"/>
              </a:ext>
            </a:extLst>
          </p:cNvPr>
          <p:cNvCxnSpPr>
            <a:cxnSpLocks/>
          </p:cNvCxnSpPr>
          <p:nvPr/>
        </p:nvCxnSpPr>
        <p:spPr>
          <a:xfrm>
            <a:off x="2537013" y="4208608"/>
            <a:ext cx="75303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A6BEA36-C557-0EE6-6BE8-0C2C3A81BF18}"/>
              </a:ext>
            </a:extLst>
          </p:cNvPr>
          <p:cNvCxnSpPr>
            <a:cxnSpLocks/>
          </p:cNvCxnSpPr>
          <p:nvPr/>
        </p:nvCxnSpPr>
        <p:spPr>
          <a:xfrm>
            <a:off x="2537013" y="4484980"/>
            <a:ext cx="75303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80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7ED219-B0E7-838C-1AD0-75A8B6F67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104288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/>
              <a:t>优势一：可以防止</a:t>
            </a:r>
            <a:r>
              <a:rPr lang="en-US" altLang="zh-CN" b="1"/>
              <a:t>SQL</a:t>
            </a:r>
            <a:r>
              <a:rPr lang="zh-CN" altLang="en-US" b="1"/>
              <a:t>注入，更安全</a:t>
            </a:r>
            <a:endParaRPr lang="en-US" altLang="zh-CN" b="1"/>
          </a:p>
          <a:p>
            <a:pPr>
              <a:spcBef>
                <a:spcPts val="600"/>
              </a:spcBef>
            </a:pPr>
            <a:r>
              <a:rPr lang="en-US" altLang="zh-CN"/>
              <a:t>  SQL</a:t>
            </a:r>
            <a:r>
              <a:rPr lang="zh-CN" altLang="en-US"/>
              <a:t>注入：通过控制输入来修改事先定义好的</a:t>
            </a:r>
            <a:r>
              <a:rPr lang="en-US" altLang="zh-CN"/>
              <a:t>SQL</a:t>
            </a:r>
            <a:r>
              <a:rPr lang="zh-CN" altLang="en-US"/>
              <a:t>语句，以达到执行代码对服务器进行</a:t>
            </a:r>
            <a:r>
              <a:rPr lang="zh-CN" altLang="en-US">
                <a:solidFill>
                  <a:srgbClr val="C00000"/>
                </a:solidFill>
              </a:rPr>
              <a:t>攻击</a:t>
            </a:r>
            <a:r>
              <a:rPr lang="zh-CN" altLang="en-US"/>
              <a:t>的方法。</a:t>
            </a:r>
            <a:endParaRPr lang="en-US" altLang="zh-CN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2339AF3-3E1D-B704-ADD7-953A3553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预编译</a:t>
            </a:r>
            <a:r>
              <a:rPr lang="en-US" altLang="zh-CN"/>
              <a:t>SQL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F240EB-3164-3724-6952-CE3FD4C70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81" b="5919"/>
          <a:stretch/>
        </p:blipFill>
        <p:spPr>
          <a:xfrm>
            <a:off x="941893" y="1949081"/>
            <a:ext cx="3519035" cy="1912225"/>
          </a:xfrm>
          <a:prstGeom prst="roundRect">
            <a:avLst>
              <a:gd name="adj" fmla="val 3992"/>
            </a:avLst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4" name="内容占位符 5">
            <a:extLst>
              <a:ext uri="{FF2B5EF4-FFF2-40B4-BE49-F238E27FC236}">
                <a16:creationId xmlns:a16="http://schemas.microsoft.com/office/drawing/2014/main" id="{80E11448-470C-B238-38F3-4B8072CD359A}"/>
              </a:ext>
            </a:extLst>
          </p:cNvPr>
          <p:cNvSpPr txBox="1">
            <a:spLocks/>
          </p:cNvSpPr>
          <p:nvPr/>
        </p:nvSpPr>
        <p:spPr>
          <a:xfrm>
            <a:off x="576197" y="4057255"/>
            <a:ext cx="11060481" cy="4960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/>
              <a:t>优势二：性能更高</a:t>
            </a:r>
            <a:endParaRPr lang="en-US" altLang="zh-CN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D1E3A3A-06FE-D41C-1634-A3FF1D292D1B}"/>
              </a:ext>
            </a:extLst>
          </p:cNvPr>
          <p:cNvGrpSpPr/>
          <p:nvPr/>
        </p:nvGrpSpPr>
        <p:grpSpPr>
          <a:xfrm>
            <a:off x="6572887" y="4572811"/>
            <a:ext cx="4776827" cy="1983261"/>
            <a:chOff x="8203223" y="4799686"/>
            <a:chExt cx="3472962" cy="1563629"/>
          </a:xfrm>
        </p:grpSpPr>
        <p:sp>
          <p:nvSpPr>
            <p:cNvPr id="8" name="矩形: 对角圆角 7">
              <a:extLst>
                <a:ext uri="{FF2B5EF4-FFF2-40B4-BE49-F238E27FC236}">
                  <a16:creationId xmlns:a16="http://schemas.microsoft.com/office/drawing/2014/main" id="{AC18140A-8633-0960-F152-929755007DCF}"/>
                </a:ext>
              </a:extLst>
            </p:cNvPr>
            <p:cNvSpPr/>
            <p:nvPr/>
          </p:nvSpPr>
          <p:spPr>
            <a:xfrm>
              <a:off x="8203223" y="4976446"/>
              <a:ext cx="3472962" cy="1386869"/>
            </a:xfrm>
            <a:prstGeom prst="round2DiagRect">
              <a:avLst>
                <a:gd name="adj1" fmla="val 11225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ira Code" panose="020B0809050000020004" pitchFamily="49" charset="0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774B581-874E-F90B-D43A-EFB6FFC7D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47985" y="4799686"/>
              <a:ext cx="509055" cy="306828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5BEA5A0E-AA9D-AE5D-6BE8-6C674117B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452" y="5081542"/>
            <a:ext cx="1257696" cy="927357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8613870-3DA3-8346-B4DA-39BC893A83E8}"/>
              </a:ext>
            </a:extLst>
          </p:cNvPr>
          <p:cNvCxnSpPr>
            <a:cxnSpLocks/>
          </p:cNvCxnSpPr>
          <p:nvPr/>
        </p:nvCxnSpPr>
        <p:spPr>
          <a:xfrm flipV="1">
            <a:off x="2394863" y="5589054"/>
            <a:ext cx="4132130" cy="28648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头: 右 11">
            <a:extLst>
              <a:ext uri="{FF2B5EF4-FFF2-40B4-BE49-F238E27FC236}">
                <a16:creationId xmlns:a16="http://schemas.microsoft.com/office/drawing/2014/main" id="{F2ACEDFD-36D6-F5ED-AF7E-34065BAB466B}"/>
              </a:ext>
            </a:extLst>
          </p:cNvPr>
          <p:cNvSpPr/>
          <p:nvPr/>
        </p:nvSpPr>
        <p:spPr>
          <a:xfrm>
            <a:off x="10004910" y="5509950"/>
            <a:ext cx="355944" cy="310548"/>
          </a:xfrm>
          <a:prstGeom prst="rightArrow">
            <a:avLst>
              <a:gd name="adj1" fmla="val 50000"/>
              <a:gd name="adj2" fmla="val 55663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ira Code" panose="020B0809050000020004" pitchFamily="49" charset="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F38B007-90BF-A408-575E-9935016CD298}"/>
              </a:ext>
            </a:extLst>
          </p:cNvPr>
          <p:cNvSpPr/>
          <p:nvPr/>
        </p:nvSpPr>
        <p:spPr>
          <a:xfrm>
            <a:off x="2610793" y="4679356"/>
            <a:ext cx="3453092" cy="804372"/>
          </a:xfrm>
          <a:prstGeom prst="roundRect">
            <a:avLst>
              <a:gd name="adj" fmla="val 7739"/>
            </a:avLst>
          </a:prstGeom>
          <a:solidFill>
            <a:srgbClr val="00B0F0">
              <a:alpha val="43137"/>
            </a:srgbClr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72000" rtlCol="0" anchor="ctr"/>
          <a:lstStyle/>
          <a:p>
            <a:pPr eaLnBrk="0" fontAlgn="base" hangingPunct="0">
              <a:lnSpc>
                <a:spcPct val="150000"/>
              </a:lnSpc>
            </a:pPr>
            <a:r>
              <a:rPr lang="zh-CN" altLang="zh-CN" sz="1000">
                <a:solidFill>
                  <a:srgbClr val="0033B3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delete from </a:t>
            </a:r>
            <a:r>
              <a:rPr lang="en-US" altLang="zh-CN" sz="1000">
                <a:solidFill>
                  <a:srgbClr val="0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</a:t>
            </a:r>
            <a:r>
              <a:rPr lang="zh-CN" altLang="zh-CN" sz="1000">
                <a:solidFill>
                  <a:srgbClr val="0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000">
                <a:solidFill>
                  <a:srgbClr val="0033B3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where </a:t>
            </a:r>
            <a:r>
              <a:rPr lang="zh-CN" altLang="zh-CN" sz="1000">
                <a:solidFill>
                  <a:srgbClr val="871094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 </a:t>
            </a:r>
            <a:r>
              <a:rPr lang="zh-CN" altLang="zh-CN" sz="1000">
                <a:solidFill>
                  <a:srgbClr val="080808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000">
                <a:solidFill>
                  <a:srgbClr val="1750EB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zh-CN" sz="1000">
                <a:solidFill>
                  <a:srgbClr val="080808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  </a:t>
            </a:r>
          </a:p>
          <a:p>
            <a:pPr eaLnBrk="0" fontAlgn="base" hangingPunct="0">
              <a:lnSpc>
                <a:spcPct val="150000"/>
              </a:lnSpc>
            </a:pPr>
            <a:r>
              <a:rPr lang="zh-CN" altLang="zh-CN" sz="1000">
                <a:solidFill>
                  <a:srgbClr val="0033B3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delete from </a:t>
            </a:r>
            <a:r>
              <a:rPr lang="en-US" altLang="zh-CN" sz="1000">
                <a:solidFill>
                  <a:srgbClr val="0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</a:t>
            </a:r>
            <a:r>
              <a:rPr lang="zh-CN" altLang="zh-CN" sz="1000">
                <a:solidFill>
                  <a:srgbClr val="0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000">
                <a:solidFill>
                  <a:srgbClr val="0033B3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where </a:t>
            </a:r>
            <a:r>
              <a:rPr lang="zh-CN" altLang="zh-CN" sz="1000">
                <a:solidFill>
                  <a:srgbClr val="871094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 </a:t>
            </a:r>
            <a:r>
              <a:rPr lang="zh-CN" altLang="zh-CN" sz="1000">
                <a:solidFill>
                  <a:srgbClr val="080808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en-US" altLang="zh-CN" sz="1000">
                <a:solidFill>
                  <a:srgbClr val="1750EB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2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;</a:t>
            </a:r>
          </a:p>
          <a:p>
            <a:pPr eaLnBrk="0" fontAlgn="base" hangingPunct="0">
              <a:lnSpc>
                <a:spcPct val="150000"/>
              </a:lnSpc>
            </a:pPr>
            <a:r>
              <a:rPr lang="zh-CN" altLang="zh-CN" sz="1000">
                <a:solidFill>
                  <a:srgbClr val="0033B3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delete from </a:t>
            </a:r>
            <a:r>
              <a:rPr lang="en-US" altLang="zh-CN" sz="1000">
                <a:solidFill>
                  <a:srgbClr val="0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</a:t>
            </a:r>
            <a:r>
              <a:rPr lang="zh-CN" altLang="zh-CN" sz="1000">
                <a:solidFill>
                  <a:srgbClr val="0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000">
                <a:solidFill>
                  <a:srgbClr val="0033B3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where </a:t>
            </a:r>
            <a:r>
              <a:rPr lang="zh-CN" altLang="zh-CN" sz="1000">
                <a:solidFill>
                  <a:srgbClr val="871094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 </a:t>
            </a:r>
            <a:r>
              <a:rPr lang="zh-CN" altLang="zh-CN" sz="1000">
                <a:solidFill>
                  <a:srgbClr val="080808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en-US" altLang="zh-CN" sz="1000">
                <a:solidFill>
                  <a:srgbClr val="1750EB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3</a:t>
            </a:r>
            <a:r>
              <a:rPr lang="en-US" altLang="zh-CN" sz="100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;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3EA64EF-4379-EFF2-BA90-724EA40DC3F4}"/>
              </a:ext>
            </a:extLst>
          </p:cNvPr>
          <p:cNvSpPr/>
          <p:nvPr/>
        </p:nvSpPr>
        <p:spPr>
          <a:xfrm>
            <a:off x="2591834" y="5723029"/>
            <a:ext cx="3486187" cy="954767"/>
          </a:xfrm>
          <a:prstGeom prst="roundRect">
            <a:avLst>
              <a:gd name="adj" fmla="val 7359"/>
            </a:avLst>
          </a:prstGeom>
          <a:solidFill>
            <a:srgbClr val="56F8C5">
              <a:alpha val="43137"/>
            </a:srgbClr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0" bIns="108000" rtlCol="0" anchor="ctr"/>
          <a:lstStyle/>
          <a:p>
            <a:pPr eaLnBrk="0" fontAlgn="base" hangingPunct="0">
              <a:lnSpc>
                <a:spcPct val="150000"/>
              </a:lnSpc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lang="zh-CN" altLang="zh-CN" sz="1000">
                <a:solidFill>
                  <a:srgbClr val="0033B3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delete from </a:t>
            </a:r>
            <a:r>
              <a:rPr lang="en-US" altLang="zh-CN" sz="1000">
                <a:solidFill>
                  <a:srgbClr val="0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</a:t>
            </a:r>
            <a:r>
              <a:rPr lang="zh-CN" altLang="zh-CN" sz="1000">
                <a:solidFill>
                  <a:srgbClr val="0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000">
                <a:solidFill>
                  <a:srgbClr val="0033B3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where </a:t>
            </a:r>
            <a:r>
              <a:rPr lang="zh-CN" altLang="zh-CN" sz="1000">
                <a:solidFill>
                  <a:srgbClr val="871094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 </a:t>
            </a:r>
            <a:r>
              <a:rPr lang="zh-CN" altLang="zh-CN" sz="1000">
                <a:solidFill>
                  <a:srgbClr val="080808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lang="en-US" altLang="zh-CN" sz="1000">
                <a:solidFill>
                  <a:srgbClr val="080808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?</a:t>
            </a:r>
            <a:r>
              <a:rPr lang="en-US" altLang="zh-CN" sz="100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;</a:t>
            </a:r>
          </a:p>
          <a:p>
            <a:pPr eaLnBrk="0" fontAlgn="base" hangingPunct="0">
              <a:lnSpc>
                <a:spcPct val="150000"/>
              </a:lnSpc>
            </a:pP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1</a:t>
            </a:r>
          </a:p>
          <a:p>
            <a:pPr eaLnBrk="0" fontAlgn="base" hangingPunct="0">
              <a:lnSpc>
                <a:spcPct val="150000"/>
              </a:lnSpc>
            </a:pP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2</a:t>
            </a:r>
            <a:endParaRPr kumimoji="0" lang="en-US" altLang="zh-CN" sz="1050" b="0" i="0" u="none" strike="noStrike" cap="none" normalizeH="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150000"/>
              </a:lnSpc>
            </a:pPr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3</a:t>
            </a:r>
            <a:endParaRPr kumimoji="0" lang="en-US" altLang="zh-CN" sz="1050" b="0" i="0" u="none" strike="noStrike" cap="none" normalizeH="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81A56F7-92D4-5E5A-4F2F-2AB3BDBCB981}"/>
              </a:ext>
            </a:extLst>
          </p:cNvPr>
          <p:cNvSpPr/>
          <p:nvPr/>
        </p:nvSpPr>
        <p:spPr>
          <a:xfrm>
            <a:off x="936424" y="4553295"/>
            <a:ext cx="10578443" cy="2232987"/>
          </a:xfrm>
          <a:prstGeom prst="roundRect">
            <a:avLst>
              <a:gd name="adj" fmla="val 4586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ira Code" panose="020B0809050000020004" pitchFamily="49" charset="0"/>
            </a:endParaRPr>
          </a:p>
        </p:txBody>
      </p:sp>
      <p:sp>
        <p:nvSpPr>
          <p:cNvPr id="16" name="矩形: 对角圆角 15">
            <a:extLst>
              <a:ext uri="{FF2B5EF4-FFF2-40B4-BE49-F238E27FC236}">
                <a16:creationId xmlns:a16="http://schemas.microsoft.com/office/drawing/2014/main" id="{7F8A2A4C-F491-AE3E-920A-93E65E861571}"/>
              </a:ext>
            </a:extLst>
          </p:cNvPr>
          <p:cNvSpPr/>
          <p:nvPr/>
        </p:nvSpPr>
        <p:spPr>
          <a:xfrm>
            <a:off x="5504139" y="5202775"/>
            <a:ext cx="565004" cy="294147"/>
          </a:xfrm>
          <a:prstGeom prst="round2Diag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>
                <a:latin typeface="Fira Code" panose="020B0809050000020004" pitchFamily="49" charset="0"/>
                <a:ea typeface="Fira Code" panose="020B0809050000020004" pitchFamily="49" charset="0"/>
              </a:rPr>
              <a:t>3</a:t>
            </a:r>
            <a:r>
              <a:rPr lang="zh-CN" altLang="en-US" sz="1200">
                <a:latin typeface="Fira Code" panose="020B0809050000020004" pitchFamily="49" charset="0"/>
              </a:rPr>
              <a:t>次</a:t>
            </a:r>
          </a:p>
        </p:txBody>
      </p:sp>
      <p:sp>
        <p:nvSpPr>
          <p:cNvPr id="17" name="矩形: 对角圆角 16">
            <a:extLst>
              <a:ext uri="{FF2B5EF4-FFF2-40B4-BE49-F238E27FC236}">
                <a16:creationId xmlns:a16="http://schemas.microsoft.com/office/drawing/2014/main" id="{FF4D225C-55F6-383A-E9D3-5AE78ACE231E}"/>
              </a:ext>
            </a:extLst>
          </p:cNvPr>
          <p:cNvSpPr/>
          <p:nvPr/>
        </p:nvSpPr>
        <p:spPr>
          <a:xfrm>
            <a:off x="5499925" y="6399944"/>
            <a:ext cx="584961" cy="294147"/>
          </a:xfrm>
          <a:prstGeom prst="round2Diag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>
                <a:latin typeface="Fira Code" panose="020B0809050000020004" pitchFamily="49" charset="0"/>
                <a:ea typeface="Fira Code" panose="020B0809050000020004" pitchFamily="49" charset="0"/>
              </a:rPr>
              <a:t>1</a:t>
            </a:r>
            <a:r>
              <a:rPr lang="zh-CN" altLang="en-US" sz="1200">
                <a:latin typeface="Fira Code" panose="020B0809050000020004" pitchFamily="49" charset="0"/>
              </a:rPr>
              <a:t>次</a:t>
            </a:r>
          </a:p>
        </p:txBody>
      </p:sp>
      <p:sp>
        <p:nvSpPr>
          <p:cNvPr id="18" name="流程图: 文档 17">
            <a:extLst>
              <a:ext uri="{FF2B5EF4-FFF2-40B4-BE49-F238E27FC236}">
                <a16:creationId xmlns:a16="http://schemas.microsoft.com/office/drawing/2014/main" id="{92875D87-32F8-6FF1-0CD9-9C9E3CB2B42E}"/>
              </a:ext>
            </a:extLst>
          </p:cNvPr>
          <p:cNvSpPr/>
          <p:nvPr/>
        </p:nvSpPr>
        <p:spPr>
          <a:xfrm>
            <a:off x="10437349" y="5197662"/>
            <a:ext cx="638766" cy="1021952"/>
          </a:xfrm>
          <a:prstGeom prst="flowChartDocumen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执行</a:t>
            </a:r>
            <a:r>
              <a:rPr lang="en-US" altLang="zh-CN" sz="120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SQL</a:t>
            </a:r>
            <a:endParaRPr lang="zh-CN" altLang="en-US" sz="1200">
              <a:solidFill>
                <a:schemeClr val="tx1"/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矩形: 对角圆角 18">
            <a:extLst>
              <a:ext uri="{FF2B5EF4-FFF2-40B4-BE49-F238E27FC236}">
                <a16:creationId xmlns:a16="http://schemas.microsoft.com/office/drawing/2014/main" id="{94FC99E6-D14A-4FB7-F2F6-D1BD45D4017E}"/>
              </a:ext>
            </a:extLst>
          </p:cNvPr>
          <p:cNvSpPr/>
          <p:nvPr/>
        </p:nvSpPr>
        <p:spPr>
          <a:xfrm>
            <a:off x="6733220" y="5004400"/>
            <a:ext cx="3197678" cy="1433237"/>
          </a:xfrm>
          <a:prstGeom prst="round2DiagRect">
            <a:avLst/>
          </a:prstGeom>
          <a:solidFill>
            <a:srgbClr val="3333FF">
              <a:alpha val="18824"/>
            </a:srgbClr>
          </a:solidFill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ira Code" panose="020B0809050000020004" pitchFamily="49" charset="0"/>
            </a:endParaRPr>
          </a:p>
        </p:txBody>
      </p:sp>
      <p:sp>
        <p:nvSpPr>
          <p:cNvPr id="20" name="流程图: 文档 19">
            <a:extLst>
              <a:ext uri="{FF2B5EF4-FFF2-40B4-BE49-F238E27FC236}">
                <a16:creationId xmlns:a16="http://schemas.microsoft.com/office/drawing/2014/main" id="{8D7717AD-31E0-9FBF-719C-D5760A255FEA}"/>
              </a:ext>
            </a:extLst>
          </p:cNvPr>
          <p:cNvSpPr/>
          <p:nvPr/>
        </p:nvSpPr>
        <p:spPr>
          <a:xfrm>
            <a:off x="9182383" y="5185677"/>
            <a:ext cx="638766" cy="1021952"/>
          </a:xfrm>
          <a:prstGeom prst="flowChartDocumen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编译</a:t>
            </a:r>
            <a:r>
              <a:rPr lang="en-US" altLang="zh-CN" sz="120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SQL</a:t>
            </a:r>
            <a:endParaRPr lang="zh-CN" altLang="en-US" sz="1200">
              <a:solidFill>
                <a:schemeClr val="tx1"/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流程图: 文档 20">
            <a:extLst>
              <a:ext uri="{FF2B5EF4-FFF2-40B4-BE49-F238E27FC236}">
                <a16:creationId xmlns:a16="http://schemas.microsoft.com/office/drawing/2014/main" id="{EDBEB41E-9473-3637-7BE2-F85607EBE758}"/>
              </a:ext>
            </a:extLst>
          </p:cNvPr>
          <p:cNvSpPr/>
          <p:nvPr/>
        </p:nvSpPr>
        <p:spPr>
          <a:xfrm>
            <a:off x="8063051" y="5197662"/>
            <a:ext cx="638766" cy="1021952"/>
          </a:xfrm>
          <a:prstGeom prst="flowChartDocumen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优化</a:t>
            </a:r>
            <a:r>
              <a:rPr lang="en-US" altLang="zh-CN" sz="120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SQL</a:t>
            </a:r>
            <a:endParaRPr lang="zh-CN" altLang="en-US" sz="1200">
              <a:solidFill>
                <a:schemeClr val="tx1"/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流程图: 文档 21">
            <a:extLst>
              <a:ext uri="{FF2B5EF4-FFF2-40B4-BE49-F238E27FC236}">
                <a16:creationId xmlns:a16="http://schemas.microsoft.com/office/drawing/2014/main" id="{CD6B5125-2A48-8EDA-CE14-E08230237B6A}"/>
              </a:ext>
            </a:extLst>
          </p:cNvPr>
          <p:cNvSpPr/>
          <p:nvPr/>
        </p:nvSpPr>
        <p:spPr>
          <a:xfrm>
            <a:off x="6976692" y="5197662"/>
            <a:ext cx="638766" cy="1021952"/>
          </a:xfrm>
          <a:prstGeom prst="flowChartDocumen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SQL</a:t>
            </a:r>
            <a:r>
              <a:rPr lang="zh-CN" altLang="en-US" sz="1200">
                <a:solidFill>
                  <a:schemeClr val="tx1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语法解析检查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A8BA818D-4875-12E9-C98D-55DE9E6BE254}"/>
              </a:ext>
            </a:extLst>
          </p:cNvPr>
          <p:cNvSpPr/>
          <p:nvPr/>
        </p:nvSpPr>
        <p:spPr>
          <a:xfrm>
            <a:off x="8778887" y="5514223"/>
            <a:ext cx="355944" cy="310548"/>
          </a:xfrm>
          <a:prstGeom prst="rightArrow">
            <a:avLst>
              <a:gd name="adj1" fmla="val 50000"/>
              <a:gd name="adj2" fmla="val 55663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ira Code" panose="020B0809050000020004" pitchFamily="49" charset="0"/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7F0FB9A0-1744-6560-E399-9784E86C0FFA}"/>
              </a:ext>
            </a:extLst>
          </p:cNvPr>
          <p:cNvSpPr/>
          <p:nvPr/>
        </p:nvSpPr>
        <p:spPr>
          <a:xfrm>
            <a:off x="7664563" y="5509602"/>
            <a:ext cx="355944" cy="310548"/>
          </a:xfrm>
          <a:prstGeom prst="rightArrow">
            <a:avLst>
              <a:gd name="adj1" fmla="val 50000"/>
              <a:gd name="adj2" fmla="val 55663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ira Code" panose="020B0809050000020004" pitchFamily="49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2B8BDF6-1EF4-FE76-4B08-4B845BCABB9C}"/>
              </a:ext>
            </a:extLst>
          </p:cNvPr>
          <p:cNvSpPr txBox="1"/>
          <p:nvPr/>
        </p:nvSpPr>
        <p:spPr>
          <a:xfrm>
            <a:off x="8187743" y="6195706"/>
            <a:ext cx="50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缓存</a:t>
            </a:r>
            <a:endParaRPr lang="zh-CN" altLang="en-US" sz="1200" b="1" dirty="0">
              <a:solidFill>
                <a:schemeClr val="tx1">
                  <a:lumMod val="50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C0E73D8-6BD2-84AF-B6DC-FF1DB8F766D6}"/>
              </a:ext>
            </a:extLst>
          </p:cNvPr>
          <p:cNvSpPr txBox="1"/>
          <p:nvPr/>
        </p:nvSpPr>
        <p:spPr>
          <a:xfrm>
            <a:off x="3280001" y="609672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200">
                <a:solidFill>
                  <a:srgbClr val="00B050"/>
                </a:solidFill>
                <a:latin typeface="Fira Code" panose="020B0809050000020004" pitchFamily="49" charset="0"/>
                <a:ea typeface="汉仪尚巍流云体简" panose="00020600040101010101" pitchFamily="18" charset="-122"/>
              </a:rPr>
              <a:t>性能更高</a:t>
            </a:r>
            <a:endParaRPr lang="zh-CN" altLang="en-US" sz="3200" dirty="0">
              <a:solidFill>
                <a:srgbClr val="00B050"/>
              </a:solidFill>
              <a:latin typeface="Fira Code" panose="020B0809050000020004" pitchFamily="49" charset="0"/>
              <a:ea typeface="汉仪尚巍流云体简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169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37941B-CFB8-45D5-0248-FB7476E851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4561" y="1359878"/>
            <a:ext cx="7719256" cy="406556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/>
              <a:t>如何执行预编译</a:t>
            </a:r>
            <a:r>
              <a:rPr lang="en-US" altLang="zh-CN" sz="1800"/>
              <a:t>SQL</a:t>
            </a:r>
            <a:r>
              <a:rPr lang="zh-CN" altLang="en-US" sz="1800"/>
              <a:t>？</a:t>
            </a:r>
            <a:endParaRPr lang="en-US" altLang="zh-CN" sz="1800"/>
          </a:p>
          <a:p>
            <a:pPr marL="342900" indent="-342900">
              <a:buFont typeface="+mj-lt"/>
              <a:buAutoNum type="arabicPeriod"/>
            </a:pPr>
            <a:endParaRPr lang="en-US" altLang="zh-CN" sz="1800"/>
          </a:p>
          <a:p>
            <a:pPr marL="342900" indent="-342900">
              <a:buFont typeface="+mj-lt"/>
              <a:buAutoNum type="arabicPeriod"/>
            </a:pPr>
            <a:endParaRPr lang="en-US" altLang="zh-CN" sz="1800"/>
          </a:p>
          <a:p>
            <a:pPr marL="342900" indent="-342900">
              <a:buFont typeface="+mj-lt"/>
              <a:buAutoNum type="arabicPeriod"/>
            </a:pPr>
            <a:endParaRPr lang="en-US" altLang="zh-CN" sz="1800"/>
          </a:p>
          <a:p>
            <a:pPr marL="342900" indent="-342900">
              <a:buFont typeface="+mj-lt"/>
              <a:buAutoNum type="arabicPeriod"/>
            </a:pPr>
            <a:r>
              <a:rPr lang="zh-CN" altLang="en-US" sz="1800"/>
              <a:t>为什么要使用预编译</a:t>
            </a:r>
            <a:r>
              <a:rPr lang="en-US" altLang="zh-CN" sz="1800"/>
              <a:t>SQL</a:t>
            </a:r>
            <a:r>
              <a:rPr lang="zh-CN" altLang="en-US" sz="1800"/>
              <a:t>？</a:t>
            </a:r>
            <a:endParaRPr lang="en-US" altLang="zh-CN" sz="1800"/>
          </a:p>
          <a:p>
            <a:pPr marL="612000" lvl="1" indent="-285750" defTabSz="3600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/>
              <a:t>	</a:t>
            </a:r>
            <a:r>
              <a:rPr lang="zh-CN" altLang="en-US" sz="1600"/>
              <a:t>安全（防止</a:t>
            </a:r>
            <a:r>
              <a:rPr lang="en-US" altLang="zh-CN" sz="1600"/>
              <a:t>SQL</a:t>
            </a:r>
            <a:r>
              <a:rPr lang="zh-CN" altLang="en-US" sz="1600"/>
              <a:t>注入）</a:t>
            </a:r>
            <a:endParaRPr lang="en-US" altLang="zh-CN" sz="1600"/>
          </a:p>
          <a:p>
            <a:pPr marL="612000" lvl="1" indent="-285750" defTabSz="3600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/>
              <a:t>	</a:t>
            </a:r>
            <a:r>
              <a:rPr lang="zh-CN" altLang="en-US" sz="1600"/>
              <a:t>性能更高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0F76013-A6A9-3D27-14BD-AE5B628F3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289" y="2123795"/>
            <a:ext cx="8339925" cy="1305205"/>
          </a:xfrm>
          <a:prstGeom prst="roundRect">
            <a:avLst>
              <a:gd name="adj" fmla="val 4079"/>
            </a:avLst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312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58E316F-66F1-AA15-AD45-ADE728426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latin typeface="+mn-lt"/>
              </a:rPr>
              <a:t>JDBC</a:t>
            </a:r>
          </a:p>
          <a:p>
            <a:r>
              <a:rPr lang="en-US" altLang="zh-CN">
                <a:solidFill>
                  <a:srgbClr val="C00000"/>
                </a:solidFill>
                <a:latin typeface="+mn-lt"/>
              </a:rPr>
              <a:t>MyBatis</a:t>
            </a:r>
          </a:p>
        </p:txBody>
      </p:sp>
    </p:spTree>
    <p:extLst>
      <p:ext uri="{BB962C8B-B14F-4D97-AF65-F5344CB8AC3E}">
        <p14:creationId xmlns:p14="http://schemas.microsoft.com/office/powerpoint/2010/main" val="2720513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2339AF3-3E1D-B704-ADD7-953A3553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Mybatis?</a:t>
            </a:r>
            <a:endParaRPr lang="zh-CN" altLang="en-US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51E5C896-F2F1-A6B8-A5CD-938308C8F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79" y="1534484"/>
            <a:ext cx="3869179" cy="955807"/>
          </a:xfrm>
          <a:prstGeom prst="rect">
            <a:avLst/>
          </a:prstGeom>
        </p:spPr>
      </p:pic>
      <p:sp>
        <p:nvSpPr>
          <p:cNvPr id="49" name="文本占位符 9">
            <a:extLst>
              <a:ext uri="{FF2B5EF4-FFF2-40B4-BE49-F238E27FC236}">
                <a16:creationId xmlns:a16="http://schemas.microsoft.com/office/drawing/2014/main" id="{1F53894F-E6FE-C3E5-CAA4-A9F2D200ED09}"/>
              </a:ext>
            </a:extLst>
          </p:cNvPr>
          <p:cNvSpPr txBox="1">
            <a:spLocks/>
          </p:cNvSpPr>
          <p:nvPr/>
        </p:nvSpPr>
        <p:spPr>
          <a:xfrm>
            <a:off x="824579" y="3933663"/>
            <a:ext cx="11254645" cy="150265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MyBatis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是一款优秀的 </a:t>
            </a:r>
            <a:r>
              <a:rPr kumimoji="0" lang="zh-CN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持久层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框架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，用于 </a:t>
            </a:r>
            <a:r>
              <a:rPr kumimoji="0" lang="zh-CN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简化</a:t>
            </a:r>
            <a:r>
              <a:rPr kumimoji="0" lang="en-US" altLang="zh-CN" sz="15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JDBC 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的开发。</a:t>
            </a:r>
            <a:endParaRPr kumimoji="0" lang="en-US" altLang="zh-CN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MyBatis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本是 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Apache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的一个开源项目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iBatis, 2010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年这个项目由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apache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迁移到了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google code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，并且改名为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MyBatis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2013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11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月迁移到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Github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kumimoji="0" lang="en-US" altLang="zh-CN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官网：</a:t>
            </a: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3"/>
              </a:rPr>
              <a:t>https://mybatis.org/mybatis-3/zh_CN/index.html</a:t>
            </a:r>
            <a:endParaRPr kumimoji="0" lang="en-US" altLang="zh-CN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sp>
        <p:nvSpPr>
          <p:cNvPr id="50" name="矩形: 对角圆角 49">
            <a:extLst>
              <a:ext uri="{FF2B5EF4-FFF2-40B4-BE49-F238E27FC236}">
                <a16:creationId xmlns:a16="http://schemas.microsoft.com/office/drawing/2014/main" id="{AE8072A3-2B5B-9D52-3DF8-3784F5533FA0}"/>
              </a:ext>
            </a:extLst>
          </p:cNvPr>
          <p:cNvSpPr/>
          <p:nvPr/>
        </p:nvSpPr>
        <p:spPr>
          <a:xfrm>
            <a:off x="6065153" y="1481597"/>
            <a:ext cx="981125" cy="1636287"/>
          </a:xfrm>
          <a:prstGeom prst="round2DiagRect">
            <a:avLst/>
          </a:prstGeom>
          <a:gradFill>
            <a:gsLst>
              <a:gs pos="0">
                <a:srgbClr val="4F81BD">
                  <a:lumMod val="60000"/>
                  <a:lumOff val="40000"/>
                </a:srgbClr>
              </a:gs>
              <a:gs pos="84000">
                <a:srgbClr val="67FECF"/>
              </a:gs>
            </a:gsLst>
            <a:lin ang="3000000" scaled="0"/>
          </a:gradFill>
          <a:ln w="25400" cap="flat" cmpd="sng" algn="ctr">
            <a:noFill/>
            <a:prstDash val="solid"/>
          </a:ln>
          <a:effectLst>
            <a:outerShdw blurRad="203200" dist="38100" dir="5400000" sx="101000" sy="101000" algn="t" rotWithShape="0">
              <a:srgbClr val="4F81BD">
                <a:lumMod val="60000"/>
                <a:lumOff val="40000"/>
                <a:alpha val="52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黑体"/>
                <a:cs typeface="阿里巴巴普惠体" panose="00020600040101010101" pitchFamily="18" charset="-122"/>
              </a:rPr>
              <a:t>controller</a:t>
            </a: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黑体"/>
              <a:cs typeface="阿里巴巴普惠体" panose="00020600040101010101" pitchFamily="18" charset="-122"/>
            </a:endParaRPr>
          </a:p>
        </p:txBody>
      </p:sp>
      <p:sp>
        <p:nvSpPr>
          <p:cNvPr id="51" name="矩形: 对角圆角 50">
            <a:extLst>
              <a:ext uri="{FF2B5EF4-FFF2-40B4-BE49-F238E27FC236}">
                <a16:creationId xmlns:a16="http://schemas.microsoft.com/office/drawing/2014/main" id="{26E82444-1F45-10B1-EB96-6CDB31541113}"/>
              </a:ext>
            </a:extLst>
          </p:cNvPr>
          <p:cNvSpPr/>
          <p:nvPr/>
        </p:nvSpPr>
        <p:spPr>
          <a:xfrm>
            <a:off x="9238397" y="1481597"/>
            <a:ext cx="981125" cy="1636287"/>
          </a:xfrm>
          <a:prstGeom prst="round2DiagRect">
            <a:avLst/>
          </a:prstGeom>
          <a:gradFill>
            <a:gsLst>
              <a:gs pos="0">
                <a:srgbClr val="4F81BD">
                  <a:lumMod val="60000"/>
                  <a:lumOff val="40000"/>
                </a:srgbClr>
              </a:gs>
              <a:gs pos="84000">
                <a:srgbClr val="67FECF"/>
              </a:gs>
            </a:gsLst>
            <a:lin ang="3000000" scaled="0"/>
          </a:gradFill>
          <a:ln w="25400" cap="flat" cmpd="sng" algn="ctr">
            <a:noFill/>
            <a:prstDash val="solid"/>
          </a:ln>
          <a:effectLst>
            <a:outerShdw blurRad="203200" dist="38100" dir="5400000" sx="101000" sy="101000" algn="t" rotWithShape="0">
              <a:srgbClr val="4F81BD">
                <a:lumMod val="60000"/>
                <a:lumOff val="40000"/>
                <a:alpha val="52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黑体"/>
                <a:cs typeface="阿里巴巴普惠体" panose="00020600040101010101" pitchFamily="18" charset="-122"/>
              </a:rPr>
              <a:t>dao</a:t>
            </a: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黑体"/>
              <a:cs typeface="阿里巴巴普惠体" panose="00020600040101010101" pitchFamily="18" charset="-122"/>
            </a:endParaRPr>
          </a:p>
        </p:txBody>
      </p:sp>
      <p:sp>
        <p:nvSpPr>
          <p:cNvPr id="52" name="矩形: 对角圆角 51">
            <a:extLst>
              <a:ext uri="{FF2B5EF4-FFF2-40B4-BE49-F238E27FC236}">
                <a16:creationId xmlns:a16="http://schemas.microsoft.com/office/drawing/2014/main" id="{56907C9C-CD1E-DC0F-CB3B-D51FD3B5E644}"/>
              </a:ext>
            </a:extLst>
          </p:cNvPr>
          <p:cNvSpPr/>
          <p:nvPr/>
        </p:nvSpPr>
        <p:spPr>
          <a:xfrm>
            <a:off x="7667269" y="1481597"/>
            <a:ext cx="981125" cy="1636287"/>
          </a:xfrm>
          <a:prstGeom prst="round2DiagRect">
            <a:avLst/>
          </a:prstGeom>
          <a:gradFill>
            <a:gsLst>
              <a:gs pos="0">
                <a:srgbClr val="4F81BD">
                  <a:lumMod val="60000"/>
                  <a:lumOff val="40000"/>
                </a:srgbClr>
              </a:gs>
              <a:gs pos="84000">
                <a:srgbClr val="67FECF"/>
              </a:gs>
            </a:gsLst>
            <a:lin ang="3000000" scaled="0"/>
          </a:gradFill>
          <a:ln w="25400" cap="flat" cmpd="sng" algn="ctr">
            <a:noFill/>
            <a:prstDash val="solid"/>
          </a:ln>
          <a:effectLst>
            <a:outerShdw blurRad="203200" dist="38100" dir="5400000" sx="101000" sy="101000" algn="t" rotWithShape="0">
              <a:srgbClr val="4F81BD">
                <a:lumMod val="60000"/>
                <a:lumOff val="40000"/>
                <a:alpha val="52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黑体"/>
                <a:cs typeface="阿里巴巴普惠体" panose="00020600040101010101" pitchFamily="18" charset="-122"/>
              </a:rPr>
              <a:t>service</a:t>
            </a: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黑体"/>
              <a:cs typeface="阿里巴巴普惠体" panose="00020600040101010101" pitchFamily="18" charset="-122"/>
            </a:endParaRPr>
          </a:p>
        </p:txBody>
      </p:sp>
      <p:pic>
        <p:nvPicPr>
          <p:cNvPr id="53" name="图形 52" descr="数据库 纯色填充">
            <a:extLst>
              <a:ext uri="{FF2B5EF4-FFF2-40B4-BE49-F238E27FC236}">
                <a16:creationId xmlns:a16="http://schemas.microsoft.com/office/drawing/2014/main" id="{E96189A7-EA6F-40A8-58B3-315868794D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9834" y="1694960"/>
            <a:ext cx="1125970" cy="1125970"/>
          </a:xfrm>
          <a:prstGeom prst="rect">
            <a:avLst/>
          </a:prstGeom>
          <a:effectLst/>
        </p:spPr>
      </p:pic>
      <p:sp>
        <p:nvSpPr>
          <p:cNvPr id="54" name="箭头: 右 53">
            <a:extLst>
              <a:ext uri="{FF2B5EF4-FFF2-40B4-BE49-F238E27FC236}">
                <a16:creationId xmlns:a16="http://schemas.microsoft.com/office/drawing/2014/main" id="{DF774D7F-8497-C304-8843-F4DE83D657A7}"/>
              </a:ext>
            </a:extLst>
          </p:cNvPr>
          <p:cNvSpPr/>
          <p:nvPr/>
        </p:nvSpPr>
        <p:spPr>
          <a:xfrm>
            <a:off x="7117491" y="2101913"/>
            <a:ext cx="518700" cy="395653"/>
          </a:xfrm>
          <a:prstGeom prst="rightArrow">
            <a:avLst>
              <a:gd name="adj1" fmla="val 50000"/>
              <a:gd name="adj2" fmla="val 73256"/>
            </a:avLst>
          </a:prstGeom>
          <a:gradFill flip="none" rotWithShape="1">
            <a:gsLst>
              <a:gs pos="0">
                <a:srgbClr val="56F8C5">
                  <a:tint val="66000"/>
                  <a:satMod val="160000"/>
                </a:srgbClr>
              </a:gs>
              <a:gs pos="50000">
                <a:srgbClr val="56F8C5">
                  <a:tint val="44500"/>
                  <a:satMod val="160000"/>
                </a:srgbClr>
              </a:gs>
              <a:gs pos="100000">
                <a:srgbClr val="56F8C5">
                  <a:tint val="23500"/>
                  <a:satMod val="16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55" name="箭头: 右 54">
            <a:extLst>
              <a:ext uri="{FF2B5EF4-FFF2-40B4-BE49-F238E27FC236}">
                <a16:creationId xmlns:a16="http://schemas.microsoft.com/office/drawing/2014/main" id="{49812086-CA43-24C9-34F4-7D536BBCDDF1}"/>
              </a:ext>
            </a:extLst>
          </p:cNvPr>
          <p:cNvSpPr/>
          <p:nvPr/>
        </p:nvSpPr>
        <p:spPr>
          <a:xfrm>
            <a:off x="8689898" y="2095976"/>
            <a:ext cx="518700" cy="395653"/>
          </a:xfrm>
          <a:prstGeom prst="rightArrow">
            <a:avLst>
              <a:gd name="adj1" fmla="val 50000"/>
              <a:gd name="adj2" fmla="val 73256"/>
            </a:avLst>
          </a:prstGeom>
          <a:gradFill flip="none" rotWithShape="1">
            <a:gsLst>
              <a:gs pos="0">
                <a:srgbClr val="56F8C5">
                  <a:tint val="66000"/>
                  <a:satMod val="160000"/>
                </a:srgbClr>
              </a:gs>
              <a:gs pos="50000">
                <a:srgbClr val="56F8C5">
                  <a:tint val="44500"/>
                  <a:satMod val="160000"/>
                </a:srgbClr>
              </a:gs>
              <a:gs pos="100000">
                <a:srgbClr val="56F8C5">
                  <a:tint val="23500"/>
                  <a:satMod val="16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56" name="箭头: 右 55">
            <a:extLst>
              <a:ext uri="{FF2B5EF4-FFF2-40B4-BE49-F238E27FC236}">
                <a16:creationId xmlns:a16="http://schemas.microsoft.com/office/drawing/2014/main" id="{99CC3171-081C-F933-8CF1-3E1CC84B8601}"/>
              </a:ext>
            </a:extLst>
          </p:cNvPr>
          <p:cNvSpPr/>
          <p:nvPr/>
        </p:nvSpPr>
        <p:spPr>
          <a:xfrm>
            <a:off x="10249321" y="2095976"/>
            <a:ext cx="497441" cy="395653"/>
          </a:xfrm>
          <a:prstGeom prst="rightArrow">
            <a:avLst>
              <a:gd name="adj1" fmla="val 50000"/>
              <a:gd name="adj2" fmla="val 73256"/>
            </a:avLst>
          </a:prstGeom>
          <a:gradFill flip="none" rotWithShape="1">
            <a:gsLst>
              <a:gs pos="0">
                <a:srgbClr val="56F8C5">
                  <a:tint val="66000"/>
                  <a:satMod val="160000"/>
                </a:srgbClr>
              </a:gs>
              <a:gs pos="50000">
                <a:srgbClr val="56F8C5">
                  <a:tint val="44500"/>
                  <a:satMod val="160000"/>
                </a:srgbClr>
              </a:gs>
              <a:gs pos="100000">
                <a:srgbClr val="56F8C5">
                  <a:tint val="23500"/>
                  <a:satMod val="160000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B8CBF0BB-66B9-12FF-E294-E2A884840B1C}"/>
              </a:ext>
            </a:extLst>
          </p:cNvPr>
          <p:cNvSpPr txBox="1"/>
          <p:nvPr/>
        </p:nvSpPr>
        <p:spPr>
          <a:xfrm>
            <a:off x="6198886" y="2402784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prstClr val="white"/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控制层</a:t>
            </a:r>
            <a:endParaRPr lang="zh-CN" altLang="en-US" sz="1400" dirty="0">
              <a:solidFill>
                <a:prstClr val="white"/>
              </a:solidFill>
              <a:latin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F4BDA8D-F306-FAD9-8611-D805E405178C}"/>
              </a:ext>
            </a:extLst>
          </p:cNvPr>
          <p:cNvSpPr txBox="1"/>
          <p:nvPr/>
        </p:nvSpPr>
        <p:spPr>
          <a:xfrm>
            <a:off x="7800431" y="2402784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prstClr val="white"/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业务层</a:t>
            </a:r>
            <a:endParaRPr lang="zh-CN" altLang="en-US" sz="1400" dirty="0">
              <a:solidFill>
                <a:prstClr val="white"/>
              </a:solidFill>
              <a:latin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9D641B3D-1EC1-D865-FFED-0ECB369F6B11}"/>
              </a:ext>
            </a:extLst>
          </p:cNvPr>
          <p:cNvSpPr txBox="1"/>
          <p:nvPr/>
        </p:nvSpPr>
        <p:spPr>
          <a:xfrm>
            <a:off x="9372130" y="2402784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prstClr val="white"/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持久层</a:t>
            </a:r>
            <a:endParaRPr lang="zh-CN" altLang="en-US" sz="1400" dirty="0">
              <a:solidFill>
                <a:prstClr val="white"/>
              </a:solidFill>
              <a:latin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02E26E90-4895-2ADD-4607-4E85D5786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79" y="1563802"/>
            <a:ext cx="3659806" cy="841844"/>
          </a:xfrm>
          <a:prstGeom prst="rect">
            <a:avLst/>
          </a:prstGeom>
        </p:spPr>
      </p:pic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D6463D55-9CF9-1946-7C59-B078D393D849}"/>
              </a:ext>
            </a:extLst>
          </p:cNvPr>
          <p:cNvSpPr/>
          <p:nvPr/>
        </p:nvSpPr>
        <p:spPr>
          <a:xfrm>
            <a:off x="5913302" y="1346359"/>
            <a:ext cx="5647939" cy="1900518"/>
          </a:xfrm>
          <a:prstGeom prst="roundRect">
            <a:avLst>
              <a:gd name="adj" fmla="val 5312"/>
            </a:avLst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7BF6031D-C792-BB2E-162E-F65FC8681EAC}"/>
              </a:ext>
            </a:extLst>
          </p:cNvPr>
          <p:cNvSpPr/>
          <p:nvPr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rgbClr val="000000">
              <a:alpha val="6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黑体"/>
              <a:cs typeface="阿里巴巴普惠体" panose="00020600040101010101" pitchFamily="18" charset="-122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26A49284-6D15-7289-6957-E091F42D73E4}"/>
              </a:ext>
            </a:extLst>
          </p:cNvPr>
          <p:cNvGrpSpPr/>
          <p:nvPr/>
        </p:nvGrpSpPr>
        <p:grpSpPr>
          <a:xfrm>
            <a:off x="8457749" y="2421101"/>
            <a:ext cx="3103492" cy="2240029"/>
            <a:chOff x="8373388" y="2539942"/>
            <a:chExt cx="3103492" cy="2240029"/>
          </a:xfrm>
        </p:grpSpPr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7E03A470-AE2A-8057-C7B2-C8481D3A66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9059"/>
            <a:stretch/>
          </p:blipFill>
          <p:spPr>
            <a:xfrm>
              <a:off x="8373388" y="2539942"/>
              <a:ext cx="3103492" cy="2219811"/>
            </a:xfrm>
            <a:prstGeom prst="roundRect">
              <a:avLst>
                <a:gd name="adj" fmla="val 2265"/>
              </a:avLst>
            </a:prstGeom>
          </p:spPr>
        </p:pic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13C2578F-8638-55C3-2D28-25E0149EDBF5}"/>
                </a:ext>
              </a:extLst>
            </p:cNvPr>
            <p:cNvSpPr txBox="1"/>
            <p:nvPr/>
          </p:nvSpPr>
          <p:spPr>
            <a:xfrm>
              <a:off x="9544133" y="4441417"/>
              <a:ext cx="10795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solidFill>
                    <a:srgbClr val="C00000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Mybatis</a:t>
              </a: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828BAD29-FF45-372B-2EF1-1674DFA99E34}"/>
              </a:ext>
            </a:extLst>
          </p:cNvPr>
          <p:cNvSpPr txBox="1"/>
          <p:nvPr/>
        </p:nvSpPr>
        <p:spPr>
          <a:xfrm>
            <a:off x="9814204" y="3200335"/>
            <a:ext cx="1747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00B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  <a:cs typeface="阿里巴巴普惠体" panose="00020600040101010101" pitchFamily="18" charset="-122"/>
              </a:rPr>
              <a:t>简洁、优雅</a:t>
            </a:r>
            <a:endParaRPr lang="zh-CN" altLang="en-US" sz="2400" dirty="0">
              <a:solidFill>
                <a:srgbClr val="00B05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E267AF68-8CE4-4AF1-4F0C-79C51CAA894C}"/>
              </a:ext>
            </a:extLst>
          </p:cNvPr>
          <p:cNvGrpSpPr/>
          <p:nvPr/>
        </p:nvGrpSpPr>
        <p:grpSpPr>
          <a:xfrm>
            <a:off x="360974" y="1042215"/>
            <a:ext cx="7749235" cy="5671935"/>
            <a:chOff x="360974" y="1028499"/>
            <a:chExt cx="7749235" cy="5671935"/>
          </a:xfrm>
        </p:grpSpPr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ABC4C2A9-9B40-F30E-30FA-CF96B7906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0974" y="1028499"/>
              <a:ext cx="7749235" cy="5671935"/>
            </a:xfrm>
            <a:prstGeom prst="roundRect">
              <a:avLst>
                <a:gd name="adj" fmla="val 1640"/>
              </a:avLst>
            </a:prstGeom>
          </p:spPr>
        </p:pic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A15F3732-9C2D-7252-F525-D40ABBF9C32B}"/>
                </a:ext>
              </a:extLst>
            </p:cNvPr>
            <p:cNvSpPr txBox="1"/>
            <p:nvPr/>
          </p:nvSpPr>
          <p:spPr>
            <a:xfrm>
              <a:off x="3854923" y="6332166"/>
              <a:ext cx="7613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solidFill>
                    <a:srgbClr val="C00000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JDBC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469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6 L 0.58359 -0.00255 " pathEditMode="relative" rAng="0" ptsTypes="AA">
                                      <p:cBhvr>
                                        <p:cTn id="7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80" y="-139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750" fill="hold"/>
                                        <p:tgtEl>
                                          <p:spTgt spid="6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/>
      <p:bldP spid="58" grpId="0"/>
      <p:bldP spid="59" grpId="0"/>
      <p:bldP spid="61" grpId="0" animBg="1"/>
      <p:bldP spid="62" grpId="0" animBg="1"/>
      <p:bldP spid="62" grpId="1" animBg="1"/>
      <p:bldP spid="66" grpId="0"/>
      <p:bldP spid="6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3062D23-E127-621D-D383-482A0D547C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Mybatis</a:t>
            </a:r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0C6BA-5201-F290-10AA-FA95353CF9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1439" y="2924827"/>
            <a:ext cx="3692525" cy="2740867"/>
          </a:xfrm>
        </p:spPr>
        <p:txBody>
          <a:bodyPr/>
          <a:lstStyle/>
          <a:p>
            <a:r>
              <a:rPr lang="zh-CN" altLang="en-US">
                <a:latin typeface="+mn-lt"/>
              </a:rPr>
              <a:t>入门程序</a:t>
            </a:r>
            <a:endParaRPr lang="en-US" altLang="zh-CN">
              <a:latin typeface="+mn-lt"/>
            </a:endParaRPr>
          </a:p>
          <a:p>
            <a:r>
              <a:rPr lang="en-US" altLang="zh-CN">
                <a:latin typeface="+mn-lt"/>
              </a:rPr>
              <a:t>JDBC VS Mybatis</a:t>
            </a:r>
          </a:p>
          <a:p>
            <a:r>
              <a:rPr lang="zh-CN" altLang="en-US">
                <a:latin typeface="+mn-lt"/>
              </a:rPr>
              <a:t>数据库连接池</a:t>
            </a:r>
            <a:endParaRPr lang="en-US" altLang="zh-CN">
              <a:latin typeface="+mn-lt"/>
            </a:endParaRPr>
          </a:p>
          <a:p>
            <a:r>
              <a:rPr lang="zh-CN" altLang="en-US">
                <a:latin typeface="+mn-lt"/>
              </a:rPr>
              <a:t>增删改查操作</a:t>
            </a:r>
            <a:endParaRPr lang="en-US" altLang="zh-CN">
              <a:latin typeface="+mn-lt"/>
            </a:endParaRPr>
          </a:p>
          <a:p>
            <a:r>
              <a:rPr lang="en-US" altLang="zh-CN">
                <a:latin typeface="+mn-lt"/>
              </a:rPr>
              <a:t>XML</a:t>
            </a:r>
            <a:r>
              <a:rPr lang="zh-CN" altLang="en-US">
                <a:latin typeface="+mn-lt"/>
              </a:rPr>
              <a:t>映射配置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EA7577-DD29-B80B-2AB0-38D78328E2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97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A2B526B7-DB07-FA6D-C97A-2FB243F0D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Mybatis</a:t>
            </a:r>
            <a:r>
              <a:rPr lang="zh-CN" altLang="en-US"/>
              <a:t>查询所有用户数据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4CAC5AC-98F4-C991-0BB3-64F31D874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20" y="4536523"/>
            <a:ext cx="5936755" cy="1143134"/>
          </a:xfrm>
          <a:prstGeom prst="roundRect">
            <a:avLst>
              <a:gd name="adj" fmla="val 4249"/>
            </a:avLst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</p:pic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FD54599B-E013-1894-C3F1-AB87CCDB5B12}"/>
              </a:ext>
            </a:extLst>
          </p:cNvPr>
          <p:cNvSpPr txBox="1">
            <a:spLocks/>
          </p:cNvSpPr>
          <p:nvPr/>
        </p:nvSpPr>
        <p:spPr>
          <a:xfrm>
            <a:off x="503830" y="963352"/>
            <a:ext cx="6615867" cy="1998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500" b="1">
                <a:latin typeface="Fira Code" panose="020B0809050000020004" pitchFamily="49" charset="0"/>
              </a:rPr>
              <a:t>准备工作：</a:t>
            </a:r>
            <a:endParaRPr lang="en-US" altLang="zh-CN" sz="1500" b="1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612000" lvl="1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5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</a:t>
            </a:r>
            <a:r>
              <a:rPr lang="en-US" altLang="zh-CN" sz="15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SpringBoot</a:t>
            </a:r>
            <a:r>
              <a:rPr lang="zh-CN" altLang="en-US" sz="15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工程、引入</a:t>
            </a:r>
            <a:r>
              <a:rPr lang="en-US" altLang="zh-CN" sz="15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Mybatis</a:t>
            </a:r>
            <a:r>
              <a:rPr lang="zh-CN" altLang="en-US" sz="15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相关依赖</a:t>
            </a:r>
            <a:endParaRPr lang="en-US" altLang="zh-CN" sz="150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12000" lvl="1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5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准备数据库表</a:t>
            </a:r>
            <a:r>
              <a:rPr lang="en-US" altLang="zh-CN" sz="15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user</a:t>
            </a:r>
            <a:r>
              <a:rPr lang="zh-CN" altLang="en-US" sz="15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、实体类</a:t>
            </a:r>
            <a:r>
              <a:rPr lang="en-US" altLang="zh-CN" sz="15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User</a:t>
            </a:r>
          </a:p>
          <a:p>
            <a:pPr marL="612000" lvl="1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5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配置</a:t>
            </a:r>
            <a:r>
              <a:rPr lang="en-US" altLang="zh-CN" sz="15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Mybatis</a:t>
            </a:r>
            <a:r>
              <a:rPr lang="zh-CN" altLang="en-US" sz="15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（在</a:t>
            </a:r>
            <a:r>
              <a:rPr lang="en-US" altLang="zh-CN" sz="15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application.properties</a:t>
            </a:r>
            <a:r>
              <a:rPr lang="zh-CN" altLang="en-US" sz="15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中数据库连接信息）</a:t>
            </a:r>
            <a:endParaRPr lang="en-US" altLang="zh-CN" sz="150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500" b="1">
                <a:latin typeface="Fira Code" panose="020B0809050000020004" pitchFamily="49" charset="0"/>
              </a:rPr>
              <a:t>编写</a:t>
            </a:r>
            <a:r>
              <a:rPr lang="en-US" altLang="zh-CN" sz="1500" b="1">
                <a:latin typeface="Fira Code" panose="020B0809050000020004" pitchFamily="49" charset="0"/>
                <a:ea typeface="Fira Code" panose="020B0809050000020004" pitchFamily="49" charset="0"/>
              </a:rPr>
              <a:t>Mybatis</a:t>
            </a:r>
            <a:r>
              <a:rPr lang="zh-CN" altLang="en-US" sz="1500" b="1">
                <a:latin typeface="Fira Code" panose="020B0809050000020004" pitchFamily="49" charset="0"/>
              </a:rPr>
              <a:t>程序：</a:t>
            </a:r>
            <a:r>
              <a:rPr lang="zh-CN" altLang="en-US" sz="15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编写</a:t>
            </a:r>
            <a:r>
              <a:rPr lang="en-US" altLang="zh-CN" sz="15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Mybatis</a:t>
            </a:r>
            <a:r>
              <a:rPr lang="zh-CN" altLang="en-US" sz="15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的持久层接口，定义</a:t>
            </a:r>
            <a:r>
              <a:rPr lang="en-US" altLang="zh-CN" sz="15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SQL(</a:t>
            </a:r>
            <a:r>
              <a:rPr lang="zh-CN" altLang="en-US" sz="150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注解</a:t>
            </a:r>
            <a:r>
              <a:rPr lang="en-US" altLang="zh-CN" sz="15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/XML)</a:t>
            </a:r>
            <a:endParaRPr lang="zh-CN" altLang="en-US" sz="15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9D364B3-6B7A-B353-4625-F4A59A2E5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20" y="3009941"/>
            <a:ext cx="3753791" cy="121742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8CE179F-0897-08B3-8D6E-2A99DC012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50" y="3009941"/>
            <a:ext cx="2149926" cy="1217428"/>
          </a:xfrm>
          <a:prstGeom prst="roundRect">
            <a:avLst>
              <a:gd name="adj" fmla="val 2676"/>
            </a:avLst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54B8F96-5029-E122-83F6-465D9F8AEF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58" r="-32258" b="5925"/>
          <a:stretch/>
        </p:blipFill>
        <p:spPr>
          <a:xfrm>
            <a:off x="7119698" y="4453882"/>
            <a:ext cx="4704750" cy="1227215"/>
          </a:xfrm>
          <a:prstGeom prst="roundRect">
            <a:avLst>
              <a:gd name="adj" fmla="val 4249"/>
            </a:avLst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</p:pic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626C078A-07D8-0651-3BA0-706491023CFA}"/>
              </a:ext>
            </a:extLst>
          </p:cNvPr>
          <p:cNvSpPr/>
          <p:nvPr/>
        </p:nvSpPr>
        <p:spPr>
          <a:xfrm>
            <a:off x="4536099" y="3471861"/>
            <a:ext cx="272558" cy="272558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1.2</a:t>
            </a:r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0350DA8B-7463-4E38-5894-8D3485E4127C}"/>
              </a:ext>
            </a:extLst>
          </p:cNvPr>
          <p:cNvSpPr/>
          <p:nvPr/>
        </p:nvSpPr>
        <p:spPr>
          <a:xfrm>
            <a:off x="4536099" y="5222223"/>
            <a:ext cx="272558" cy="272558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1.3</a:t>
            </a:r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23440D34-010F-D752-6AE2-796935BA6843}"/>
              </a:ext>
            </a:extLst>
          </p:cNvPr>
          <p:cNvSpPr/>
          <p:nvPr/>
        </p:nvSpPr>
        <p:spPr>
          <a:xfrm>
            <a:off x="11258767" y="4731514"/>
            <a:ext cx="272558" cy="272558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sz="11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12F55F5-9D28-6FB2-72BC-53B85B7138BD}"/>
              </a:ext>
            </a:extLst>
          </p:cNvPr>
          <p:cNvGrpSpPr/>
          <p:nvPr/>
        </p:nvGrpSpPr>
        <p:grpSpPr>
          <a:xfrm>
            <a:off x="958323" y="6275049"/>
            <a:ext cx="10866125" cy="448408"/>
            <a:chOff x="710880" y="5745685"/>
            <a:chExt cx="10317054" cy="448408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EB5AB3EC-1B67-B5CA-F103-DDA456561AC0}"/>
                </a:ext>
              </a:extLst>
            </p:cNvPr>
            <p:cNvSpPr/>
            <p:nvPr/>
          </p:nvSpPr>
          <p:spPr>
            <a:xfrm>
              <a:off x="710880" y="5745686"/>
              <a:ext cx="10317054" cy="448407"/>
            </a:xfrm>
            <a:prstGeom prst="round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8000" rtlCol="0" anchor="ctr"/>
            <a:lstStyle/>
            <a:p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Mybatis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的持久层接口命名规范为 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XxxMapper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，也称为 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Mapper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接口。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2" name="矩形: 圆顶角 21">
              <a:extLst>
                <a:ext uri="{FF2B5EF4-FFF2-40B4-BE49-F238E27FC236}">
                  <a16:creationId xmlns:a16="http://schemas.microsoft.com/office/drawing/2014/main" id="{3B3D0532-D393-F342-38E8-3C090B7A80B6}"/>
                </a:ext>
              </a:extLst>
            </p:cNvPr>
            <p:cNvSpPr/>
            <p:nvPr/>
          </p:nvSpPr>
          <p:spPr>
            <a:xfrm rot="16200000">
              <a:off x="1005297" y="5451268"/>
              <a:ext cx="448407" cy="1037241"/>
            </a:xfrm>
            <a:prstGeom prst="round2SameRect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 descr="发送 纯色填充">
              <a:extLst>
                <a:ext uri="{FF2B5EF4-FFF2-40B4-BE49-F238E27FC236}">
                  <a16:creationId xmlns:a16="http://schemas.microsoft.com/office/drawing/2014/main" id="{E0986B26-318C-0C49-4DA1-641B0C1E2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3616" y="5793337"/>
              <a:ext cx="353103" cy="353103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BC7AA6F-BDC7-DD79-0D58-8634299D4BB4}"/>
                </a:ext>
              </a:extLst>
            </p:cNvPr>
            <p:cNvSpPr txBox="1"/>
            <p:nvPr/>
          </p:nvSpPr>
          <p:spPr>
            <a:xfrm>
              <a:off x="1099259" y="5809403"/>
              <a:ext cx="639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提示：</a:t>
              </a:r>
              <a:endParaRPr lang="zh-CN" altLang="en-US" sz="105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C4A2C8CB-B7C6-F6B1-AE83-4217437586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9696" y="869614"/>
            <a:ext cx="4175983" cy="3505739"/>
          </a:xfrm>
          <a:prstGeom prst="roundRect">
            <a:avLst>
              <a:gd name="adj" fmla="val 1835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流程图: 接点 15">
            <a:extLst>
              <a:ext uri="{FF2B5EF4-FFF2-40B4-BE49-F238E27FC236}">
                <a16:creationId xmlns:a16="http://schemas.microsoft.com/office/drawing/2014/main" id="{8FC0342D-DC84-9060-695E-ECC0FFA3202B}"/>
              </a:ext>
            </a:extLst>
          </p:cNvPr>
          <p:cNvSpPr/>
          <p:nvPr/>
        </p:nvSpPr>
        <p:spPr>
          <a:xfrm>
            <a:off x="10986209" y="1248759"/>
            <a:ext cx="272558" cy="272558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1.1</a:t>
            </a:r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082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1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1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1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1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8C1C96E-FF55-45AD-5A3E-A35F8AFEEE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02425" y="1359878"/>
            <a:ext cx="7481392" cy="396239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SpringBoot+Mybatis</a:t>
            </a:r>
            <a:r>
              <a:rPr lang="zh-CN" altLang="en-US">
                <a:latin typeface="+mn-ea"/>
              </a:rPr>
              <a:t>入门程序操作步骤</a:t>
            </a:r>
            <a:r>
              <a:rPr lang="zh-CN" altLang="en-US">
                <a:latin typeface="Fira Code" panose="020B0809050000020004" pitchFamily="49" charset="0"/>
                <a:ea typeface="Fira Code" panose="020B0809050000020004" pitchFamily="49" charset="0"/>
              </a:rPr>
              <a:t>？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576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准备工作</a:t>
            </a:r>
            <a:endParaRPr lang="en-US" altLang="zh-CN" sz="1400" b="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28000" lvl="2" indent="-342900">
              <a:lnSpc>
                <a:spcPct val="150000"/>
              </a:lnSpc>
              <a:spcBef>
                <a:spcPts val="600"/>
              </a:spcBef>
              <a:buFont typeface="+mj-lt"/>
              <a:buAutoNum type="alphaUcPeriod"/>
            </a:pPr>
            <a:r>
              <a:rPr lang="zh-CN" altLang="en-US" sz="1467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</a:t>
            </a:r>
            <a:r>
              <a:rPr lang="en-US" altLang="zh-CN" sz="1467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springboot</a:t>
            </a:r>
            <a:r>
              <a:rPr lang="zh-CN" altLang="en-US" sz="1467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工程，引入</a:t>
            </a:r>
            <a:r>
              <a:rPr lang="en-US" altLang="zh-CN" sz="1467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Mybatis</a:t>
            </a:r>
            <a:r>
              <a:rPr lang="zh-CN" altLang="en-US" sz="1467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相关依赖</a:t>
            </a:r>
            <a:endParaRPr lang="en-US" altLang="zh-CN" sz="1467" b="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28000" lvl="2" indent="-342900">
              <a:lnSpc>
                <a:spcPct val="150000"/>
              </a:lnSpc>
              <a:spcBef>
                <a:spcPts val="600"/>
              </a:spcBef>
              <a:buFont typeface="+mj-lt"/>
              <a:buAutoNum type="alphaUcPeriod"/>
            </a:pPr>
            <a:r>
              <a:rPr lang="zh-CN" altLang="en-US" sz="1467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准备数据库表、实体类</a:t>
            </a:r>
            <a:endParaRPr lang="en-US" altLang="zh-CN" sz="1467" b="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28000" lvl="2" indent="-342900">
              <a:lnSpc>
                <a:spcPct val="150000"/>
              </a:lnSpc>
              <a:spcBef>
                <a:spcPts val="600"/>
              </a:spcBef>
              <a:buFont typeface="+mj-lt"/>
              <a:buAutoNum type="alphaUcPeriod"/>
            </a:pPr>
            <a:r>
              <a:rPr lang="en-US" altLang="zh-CN" sz="1467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application.properties</a:t>
            </a:r>
            <a:r>
              <a:rPr lang="zh-CN" altLang="en-US" sz="1467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中配置数据库连接信息</a:t>
            </a:r>
            <a:endParaRPr lang="en-US" altLang="zh-CN" sz="1467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576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 b="0">
                <a:cs typeface="阿里巴巴普惠体" panose="00020600040101010101" pitchFamily="18" charset="-122"/>
              </a:rPr>
              <a:t>定义</a:t>
            </a:r>
            <a:r>
              <a:rPr lang="en-US" altLang="zh-CN" sz="1400" b="0">
                <a:cs typeface="阿里巴巴普惠体" panose="00020600040101010101" pitchFamily="18" charset="-122"/>
              </a:rPr>
              <a:t>Mapper</a:t>
            </a:r>
            <a:r>
              <a:rPr lang="zh-CN" altLang="en-US" sz="1400" b="0">
                <a:cs typeface="阿里巴巴普惠体" panose="00020600040101010101" pitchFamily="18" charset="-122"/>
              </a:rPr>
              <a:t>接口</a:t>
            </a:r>
            <a:r>
              <a:rPr lang="en-US" altLang="zh-CN" sz="1400" b="0">
                <a:cs typeface="阿里巴巴普惠体" panose="00020600040101010101" pitchFamily="18" charset="-122"/>
              </a:rPr>
              <a:t>(</a:t>
            </a:r>
            <a:r>
              <a:rPr lang="en-US" altLang="zh-CN" sz="1400" b="0">
                <a:solidFill>
                  <a:srgbClr val="FFC000"/>
                </a:solidFill>
                <a:cs typeface="阿里巴巴普惠体" panose="00020600040101010101" pitchFamily="18" charset="-122"/>
              </a:rPr>
              <a:t>@Mapper</a:t>
            </a:r>
            <a:r>
              <a:rPr lang="en-US" altLang="zh-CN" sz="1400" b="0">
                <a:cs typeface="阿里巴巴普惠体" panose="00020600040101010101" pitchFamily="18" charset="-122"/>
              </a:rPr>
              <a:t>)</a:t>
            </a:r>
            <a:r>
              <a:rPr lang="zh-CN" altLang="en-US" sz="1400" b="0">
                <a:cs typeface="阿里巴巴普惠体" panose="00020600040101010101" pitchFamily="18" charset="-122"/>
              </a:rPr>
              <a:t>，编写</a:t>
            </a:r>
            <a:r>
              <a:rPr lang="en-US" altLang="zh-CN" sz="1400" b="0">
                <a:cs typeface="阿里巴巴普惠体" panose="00020600040101010101" pitchFamily="18" charset="-122"/>
              </a:rPr>
              <a:t>SQL 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eriod"/>
            </a:pP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SpringBoot</a:t>
            </a:r>
            <a:r>
              <a:rPr lang="zh-CN" altLang="en-US">
                <a:latin typeface="Fira Code" panose="020B0809050000020004" pitchFamily="49" charset="0"/>
              </a:rPr>
              <a:t>的单元测试类上需要加什么注解 ？</a:t>
            </a:r>
            <a:endParaRPr lang="en-US" altLang="zh-CN">
              <a:latin typeface="Fira Code" panose="020B0809050000020004" pitchFamily="49" charset="0"/>
            </a:endParaRPr>
          </a:p>
          <a:p>
            <a:pPr marL="576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4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@SpringBootTest</a:t>
            </a: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：会在单元测试运行时，加载</a:t>
            </a:r>
            <a:r>
              <a:rPr lang="en-US" altLang="zh-CN" sz="14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springBoot</a:t>
            </a: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的环境</a:t>
            </a:r>
            <a:endParaRPr lang="en-US" altLang="zh-CN" sz="14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576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注意：测试类所在包需要与引导类包名相同</a:t>
            </a:r>
            <a:r>
              <a:rPr lang="en-US" altLang="zh-CN" sz="14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或放在引导类所在包的子包下</a:t>
            </a:r>
            <a:r>
              <a:rPr lang="en-US" altLang="zh-CN" sz="14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en-US" altLang="zh-CN" sz="1400" b="0">
              <a:solidFill>
                <a:srgbClr val="C00000"/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F39CB3-7A60-1449-CC2A-F387CBF6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35" y="107057"/>
            <a:ext cx="5211811" cy="1003545"/>
          </a:xfrm>
          <a:prstGeom prst="roundRect">
            <a:avLst>
              <a:gd name="adj" fmla="val 4249"/>
            </a:avLst>
          </a:prstGeom>
          <a:ln w="6350">
            <a:solidFill>
              <a:schemeClr val="bg1">
                <a:lumMod val="50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E0B6AF9-07A5-46BA-B148-E8941D69EF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58" r="704" b="5925"/>
          <a:stretch/>
        </p:blipFill>
        <p:spPr>
          <a:xfrm>
            <a:off x="8348843" y="1182319"/>
            <a:ext cx="3532203" cy="1227215"/>
          </a:xfrm>
          <a:prstGeom prst="roundRect">
            <a:avLst>
              <a:gd name="adj" fmla="val 4249"/>
            </a:avLst>
          </a:prstGeom>
          <a:ln w="6350">
            <a:solidFill>
              <a:schemeClr val="bg1">
                <a:lumMod val="50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00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35F2DB-19AA-F68B-9B9E-32E3BE5E6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4744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默认在</a:t>
            </a:r>
            <a:r>
              <a:rPr lang="en-US" altLang="zh-CN"/>
              <a:t>Mybatis</a:t>
            </a:r>
            <a:r>
              <a:rPr lang="zh-CN" altLang="en-US"/>
              <a:t>中配置的</a:t>
            </a:r>
            <a:r>
              <a:rPr lang="en-US" altLang="zh-CN"/>
              <a:t>SQL</a:t>
            </a:r>
            <a:r>
              <a:rPr lang="zh-CN" altLang="en-US"/>
              <a:t>语句是不识别的。可以做如下配置：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4B55970-6AAF-6A75-263F-DB75F5AF7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辅助配置</a:t>
            </a:r>
            <a:r>
              <a:rPr lang="en-US" altLang="zh-CN"/>
              <a:t>-</a:t>
            </a:r>
            <a:r>
              <a:rPr lang="zh-CN" altLang="en-US"/>
              <a:t>配置</a:t>
            </a:r>
            <a:r>
              <a:rPr lang="en-US" altLang="zh-CN"/>
              <a:t>SQL</a:t>
            </a:r>
            <a:r>
              <a:rPr lang="zh-CN" altLang="en-US"/>
              <a:t>提示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09F7C9D-F1DB-07AC-CA93-DB772379B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" r="2427"/>
          <a:stretch/>
        </p:blipFill>
        <p:spPr>
          <a:xfrm>
            <a:off x="650187" y="1616955"/>
            <a:ext cx="5299757" cy="2312715"/>
          </a:xfrm>
          <a:prstGeom prst="roundRect">
            <a:avLst>
              <a:gd name="adj" fmla="val 4771"/>
            </a:avLst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75DB657-8AD9-D273-C02E-EA39F9C52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77" t="46762" r="4820" b="3239"/>
          <a:stretch/>
        </p:blipFill>
        <p:spPr>
          <a:xfrm>
            <a:off x="6014720" y="1803400"/>
            <a:ext cx="2385060" cy="1264920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  <a:prstDash val="solid"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BDAD517-CD3F-6F5A-C938-394E774CA6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17" t="5698" r="3372" b="3943"/>
          <a:stretch/>
        </p:blipFill>
        <p:spPr>
          <a:xfrm>
            <a:off x="8464556" y="1803400"/>
            <a:ext cx="3589021" cy="2631440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14324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5EFEA-1BDE-A622-9E33-72EE5FCFA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java</a:t>
            </a:r>
            <a:r>
              <a:rPr lang="zh-CN" altLang="en-US"/>
              <a:t>程序操作数据库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88E10D6-2397-9D65-8FC2-06B27F544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4" t="6544" r="5653" b="4073"/>
          <a:stretch/>
        </p:blipFill>
        <p:spPr>
          <a:xfrm>
            <a:off x="4469372" y="1339411"/>
            <a:ext cx="4778978" cy="2869300"/>
          </a:xfrm>
          <a:prstGeom prst="rect">
            <a:avLst/>
          </a:prstGeom>
        </p:spPr>
      </p:pic>
      <p:pic>
        <p:nvPicPr>
          <p:cNvPr id="23" name="!!图片 37">
            <a:extLst>
              <a:ext uri="{FF2B5EF4-FFF2-40B4-BE49-F238E27FC236}">
                <a16:creationId xmlns:a16="http://schemas.microsoft.com/office/drawing/2014/main" id="{D69D2565-C55F-B08F-A8BF-C3EE84DEC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650" y="3527612"/>
            <a:ext cx="1786144" cy="131700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70DE6AE-F28D-01FC-0B9D-F116F2F7C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8578" y="3429000"/>
            <a:ext cx="1083651" cy="1514229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D827065-2F40-47CF-2028-C5FBE5F235B2}"/>
              </a:ext>
            </a:extLst>
          </p:cNvPr>
          <p:cNvCxnSpPr/>
          <p:nvPr/>
        </p:nvCxnSpPr>
        <p:spPr>
          <a:xfrm>
            <a:off x="4846320" y="4325068"/>
            <a:ext cx="3980330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arrow" w="med" len="med"/>
          </a:ln>
          <a:effectLst/>
        </p:spPr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5F82EA7-C809-109A-CEC9-13A43D29C49F}"/>
              </a:ext>
            </a:extLst>
          </p:cNvPr>
          <p:cNvGrpSpPr/>
          <p:nvPr/>
        </p:nvGrpSpPr>
        <p:grpSpPr>
          <a:xfrm>
            <a:off x="1015680" y="1222623"/>
            <a:ext cx="1203358" cy="1218115"/>
            <a:chOff x="710880" y="4609449"/>
            <a:chExt cx="1616464" cy="1636287"/>
          </a:xfrm>
        </p:grpSpPr>
        <p:sp>
          <p:nvSpPr>
            <p:cNvPr id="27" name="矩形: 对角圆角 26">
              <a:extLst>
                <a:ext uri="{FF2B5EF4-FFF2-40B4-BE49-F238E27FC236}">
                  <a16:creationId xmlns:a16="http://schemas.microsoft.com/office/drawing/2014/main" id="{05AFBAEE-7CE1-731E-52D2-60FA29046B94}"/>
                </a:ext>
              </a:extLst>
            </p:cNvPr>
            <p:cNvSpPr/>
            <p:nvPr/>
          </p:nvSpPr>
          <p:spPr>
            <a:xfrm>
              <a:off x="710880" y="4609449"/>
              <a:ext cx="1616464" cy="1636287"/>
            </a:xfrm>
            <a:prstGeom prst="round2DiagRect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4F81BD">
                    <a:lumMod val="60000"/>
                    <a:lumOff val="40000"/>
                  </a:srgbClr>
                </a:gs>
                <a:gs pos="84000">
                  <a:srgbClr val="67FECF"/>
                </a:gs>
              </a:gsLst>
              <a:lin ang="3000000" scaled="0"/>
            </a:gradFill>
            <a:ln w="25400" cap="flat" cmpd="sng" algn="ctr">
              <a:noFill/>
              <a:prstDash val="solid"/>
            </a:ln>
            <a:effectLst>
              <a:outerShdw blurRad="203200" dist="38100" dir="5400000" sx="101000" sy="101000" algn="t" rotWithShape="0">
                <a:srgbClr val="4F81BD">
                  <a:lumMod val="60000"/>
                  <a:lumOff val="40000"/>
                  <a:alpha val="52000"/>
                </a:srgbClr>
              </a:outerShdw>
            </a:effectLst>
          </p:spPr>
          <p:txBody>
            <a:bodyPr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黑体"/>
                <a:cs typeface="阿里巴巴普惠体" panose="00020600040101010101" pitchFamily="18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MyBatis</a:t>
              </a:r>
              <a:endParaRPr kumimoji="0" lang="zh-CN" altLang="en-US" sz="13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黑体"/>
                <a:cs typeface="阿里巴巴普惠体" panose="00020600040101010101" pitchFamily="18" charset="-122"/>
              </a:endParaRPr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B27DABCD-DBEE-7059-D711-5D0CB26C0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2906"/>
            <a:stretch/>
          </p:blipFill>
          <p:spPr>
            <a:xfrm>
              <a:off x="1243550" y="4752717"/>
              <a:ext cx="670689" cy="569398"/>
            </a:xfrm>
            <a:prstGeom prst="rect">
              <a:avLst/>
            </a:prstGeom>
          </p:spPr>
        </p:pic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FC740DE-B565-4866-1E62-E07C44C79CC6}"/>
              </a:ext>
            </a:extLst>
          </p:cNvPr>
          <p:cNvGrpSpPr/>
          <p:nvPr/>
        </p:nvGrpSpPr>
        <p:grpSpPr>
          <a:xfrm>
            <a:off x="1015680" y="2486432"/>
            <a:ext cx="1203358" cy="1218115"/>
            <a:chOff x="2505288" y="4609449"/>
            <a:chExt cx="1616464" cy="1636287"/>
          </a:xfrm>
        </p:grpSpPr>
        <p:sp>
          <p:nvSpPr>
            <p:cNvPr id="30" name="矩形: 对角圆角 29">
              <a:extLst>
                <a:ext uri="{FF2B5EF4-FFF2-40B4-BE49-F238E27FC236}">
                  <a16:creationId xmlns:a16="http://schemas.microsoft.com/office/drawing/2014/main" id="{951A6FA2-12A5-6508-D9EF-AB45AB049A04}"/>
                </a:ext>
              </a:extLst>
            </p:cNvPr>
            <p:cNvSpPr/>
            <p:nvPr/>
          </p:nvSpPr>
          <p:spPr>
            <a:xfrm>
              <a:off x="2505288" y="4609449"/>
              <a:ext cx="1616464" cy="1636287"/>
            </a:xfrm>
            <a:prstGeom prst="round2DiagRect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4F81BD">
                    <a:lumMod val="60000"/>
                    <a:lumOff val="40000"/>
                  </a:srgbClr>
                </a:gs>
                <a:gs pos="84000">
                  <a:srgbClr val="67FECF"/>
                </a:gs>
              </a:gsLst>
              <a:lin ang="3000000" scaled="0"/>
            </a:gradFill>
            <a:ln w="25400" cap="flat" cmpd="sng" algn="ctr">
              <a:noFill/>
              <a:prstDash val="solid"/>
            </a:ln>
            <a:effectLst>
              <a:outerShdw blurRad="203200" dist="38100" dir="5400000" sx="101000" sy="101000" algn="t" rotWithShape="0">
                <a:srgbClr val="4F81BD">
                  <a:lumMod val="60000"/>
                  <a:lumOff val="40000"/>
                  <a:alpha val="52000"/>
                </a:srgbClr>
              </a:outerShdw>
            </a:effectLst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黑体"/>
                <a:cs typeface="阿里巴巴普惠体" panose="00020600040101010101" pitchFamily="18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00" b="1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MyBatisPlus</a:t>
              </a:r>
              <a:endParaRPr kumimoji="0" lang="zh-CN" altLang="en-US" sz="13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黑体"/>
                <a:cs typeface="阿里巴巴普惠体" panose="00020600040101010101" pitchFamily="18" charset="-122"/>
              </a:endParaRP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8707CAA3-C866-595D-ABFD-A32C17DCC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79448" y="4760960"/>
              <a:ext cx="662251" cy="561155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7CD3E19-E671-C86A-B111-4D7054823C54}"/>
              </a:ext>
            </a:extLst>
          </p:cNvPr>
          <p:cNvGrpSpPr/>
          <p:nvPr/>
        </p:nvGrpSpPr>
        <p:grpSpPr>
          <a:xfrm>
            <a:off x="993514" y="5053243"/>
            <a:ext cx="1203357" cy="1218114"/>
            <a:chOff x="6094104" y="4609449"/>
            <a:chExt cx="1616464" cy="1636287"/>
          </a:xfrm>
        </p:grpSpPr>
        <p:sp>
          <p:nvSpPr>
            <p:cNvPr id="33" name="矩形: 对角圆角 32">
              <a:extLst>
                <a:ext uri="{FF2B5EF4-FFF2-40B4-BE49-F238E27FC236}">
                  <a16:creationId xmlns:a16="http://schemas.microsoft.com/office/drawing/2014/main" id="{68835336-22F9-18DB-3C22-5538F5841DE2}"/>
                </a:ext>
              </a:extLst>
            </p:cNvPr>
            <p:cNvSpPr/>
            <p:nvPr/>
          </p:nvSpPr>
          <p:spPr>
            <a:xfrm>
              <a:off x="6094104" y="4609449"/>
              <a:ext cx="1616464" cy="1636287"/>
            </a:xfrm>
            <a:prstGeom prst="round2DiagRect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4F81BD">
                    <a:lumMod val="60000"/>
                    <a:lumOff val="40000"/>
                  </a:srgbClr>
                </a:gs>
                <a:gs pos="84000">
                  <a:srgbClr val="67FECF"/>
                </a:gs>
              </a:gsLst>
              <a:lin ang="3000000" scaled="0"/>
            </a:gradFill>
            <a:ln w="25400" cap="flat" cmpd="sng" algn="ctr">
              <a:noFill/>
              <a:prstDash val="solid"/>
            </a:ln>
            <a:effectLst>
              <a:outerShdw blurRad="203200" dist="38100" dir="5400000" sx="101000" sy="101000" algn="t" rotWithShape="0">
                <a:srgbClr val="4F81BD">
                  <a:lumMod val="60000"/>
                  <a:lumOff val="40000"/>
                  <a:alpha val="52000"/>
                </a:srgbClr>
              </a:outerShdw>
            </a:effectLst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黑体"/>
                <a:cs typeface="阿里巴巴普惠体" panose="00020600040101010101" pitchFamily="18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3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00" b="1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SpringData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00" b="1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JPA</a:t>
              </a:r>
              <a:endParaRPr kumimoji="0" lang="zh-CN" altLang="en-US" sz="13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黑体"/>
                <a:cs typeface="阿里巴巴普惠体" panose="00020600040101010101" pitchFamily="18" charset="-122"/>
              </a:endParaRPr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FC4A402A-3BA6-BB78-5A8D-71F4F1B1C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7494" y="4786634"/>
              <a:ext cx="434365" cy="533468"/>
            </a:xfrm>
            <a:prstGeom prst="rect">
              <a:avLst/>
            </a:prstGeom>
          </p:spPr>
        </p:pic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CCD237B-651C-8938-41A7-5DE528078068}"/>
              </a:ext>
            </a:extLst>
          </p:cNvPr>
          <p:cNvGrpSpPr/>
          <p:nvPr/>
        </p:nvGrpSpPr>
        <p:grpSpPr>
          <a:xfrm>
            <a:off x="1015681" y="3770561"/>
            <a:ext cx="1203357" cy="1218114"/>
            <a:chOff x="4299696" y="4609449"/>
            <a:chExt cx="1616464" cy="1636287"/>
          </a:xfrm>
        </p:grpSpPr>
        <p:sp>
          <p:nvSpPr>
            <p:cNvPr id="36" name="矩形: 对角圆角 35">
              <a:extLst>
                <a:ext uri="{FF2B5EF4-FFF2-40B4-BE49-F238E27FC236}">
                  <a16:creationId xmlns:a16="http://schemas.microsoft.com/office/drawing/2014/main" id="{164A946C-608C-E9DE-6DFF-3CEFAD6CC1B5}"/>
                </a:ext>
              </a:extLst>
            </p:cNvPr>
            <p:cNvSpPr/>
            <p:nvPr/>
          </p:nvSpPr>
          <p:spPr>
            <a:xfrm>
              <a:off x="4299696" y="4609449"/>
              <a:ext cx="1616464" cy="1636287"/>
            </a:xfrm>
            <a:prstGeom prst="round2DiagRect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4F81BD">
                    <a:lumMod val="60000"/>
                    <a:lumOff val="40000"/>
                  </a:srgbClr>
                </a:gs>
                <a:gs pos="84000">
                  <a:srgbClr val="67FECF"/>
                </a:gs>
              </a:gsLst>
              <a:lin ang="3000000" scaled="0"/>
            </a:gradFill>
            <a:ln w="25400" cap="flat" cmpd="sng" algn="ctr">
              <a:noFill/>
              <a:prstDash val="solid"/>
            </a:ln>
            <a:effectLst>
              <a:outerShdw blurRad="203200" dist="38100" dir="5400000" sx="101000" sy="101000" algn="t" rotWithShape="0">
                <a:srgbClr val="4F81BD">
                  <a:lumMod val="60000"/>
                  <a:lumOff val="40000"/>
                  <a:alpha val="52000"/>
                </a:srgbClr>
              </a:outerShdw>
            </a:effectLst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黑体"/>
                <a:cs typeface="阿里巴巴普惠体" panose="00020600040101010101" pitchFamily="18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Hibernate</a:t>
              </a:r>
              <a:endParaRPr kumimoji="0" lang="zh-CN" altLang="en-US" sz="13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黑体"/>
                <a:cs typeface="阿里巴巴普惠体" panose="00020600040101010101" pitchFamily="18" charset="-122"/>
              </a:endParaRPr>
            </a:p>
          </p:txBody>
        </p: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731B1A56-B0F6-71B3-9F8F-F224C6D90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82416"/>
            <a:stretch/>
          </p:blipFill>
          <p:spPr>
            <a:xfrm>
              <a:off x="4767672" y="4838347"/>
              <a:ext cx="620961" cy="483768"/>
            </a:xfrm>
            <a:prstGeom prst="rect">
              <a:avLst/>
            </a:prstGeom>
          </p:spPr>
        </p:pic>
      </p:grpSp>
      <p:sp>
        <p:nvSpPr>
          <p:cNvPr id="38" name="矩形: 对角圆角 37">
            <a:extLst>
              <a:ext uri="{FF2B5EF4-FFF2-40B4-BE49-F238E27FC236}">
                <a16:creationId xmlns:a16="http://schemas.microsoft.com/office/drawing/2014/main" id="{277D3FD1-9070-104B-2880-87F02435B644}"/>
              </a:ext>
            </a:extLst>
          </p:cNvPr>
          <p:cNvSpPr/>
          <p:nvPr/>
        </p:nvSpPr>
        <p:spPr>
          <a:xfrm>
            <a:off x="3048233" y="3947192"/>
            <a:ext cx="746595" cy="755751"/>
          </a:xfrm>
          <a:prstGeom prst="round2DiagRect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4F81BD">
                  <a:lumMod val="60000"/>
                  <a:lumOff val="40000"/>
                </a:srgbClr>
              </a:gs>
              <a:gs pos="84000">
                <a:srgbClr val="67FECF"/>
              </a:gs>
            </a:gsLst>
            <a:lin ang="3000000" scaled="0"/>
          </a:gradFill>
          <a:ln w="25400" cap="flat" cmpd="sng" algn="ctr">
            <a:noFill/>
            <a:prstDash val="solid"/>
          </a:ln>
          <a:effectLst>
            <a:outerShdw blurRad="203200" dist="38100" dir="5400000" sx="101000" sy="101000" algn="t" rotWithShape="0">
              <a:srgbClr val="4F81BD">
                <a:lumMod val="60000"/>
                <a:lumOff val="40000"/>
                <a:alpha val="52000"/>
              </a:srgbClr>
            </a:outerShdw>
          </a:effectLst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JDBC</a:t>
            </a:r>
            <a:endParaRPr kumimoji="0" lang="zh-CN" altLang="en-US" sz="1050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Fira Code" panose="020B0809050000020004" pitchFamily="49" charset="0"/>
              <a:ea typeface="黑体"/>
              <a:cs typeface="阿里巴巴普惠体" panose="00020600040101010101" pitchFamily="18" charset="-122"/>
            </a:endParaRPr>
          </a:p>
        </p:txBody>
      </p:sp>
      <p:sp>
        <p:nvSpPr>
          <p:cNvPr id="39" name="矩形: 对角圆角 38">
            <a:extLst>
              <a:ext uri="{FF2B5EF4-FFF2-40B4-BE49-F238E27FC236}">
                <a16:creationId xmlns:a16="http://schemas.microsoft.com/office/drawing/2014/main" id="{FAEB3BC1-F9C2-502D-E776-59EA8DB6D4DF}"/>
              </a:ext>
            </a:extLst>
          </p:cNvPr>
          <p:cNvSpPr/>
          <p:nvPr/>
        </p:nvSpPr>
        <p:spPr>
          <a:xfrm>
            <a:off x="2770094" y="5830082"/>
            <a:ext cx="8621806" cy="441275"/>
          </a:xfrm>
          <a:prstGeom prst="round2DiagRect">
            <a:avLst>
              <a:gd name="adj1" fmla="val 12173"/>
              <a:gd name="adj2" fmla="val 0"/>
            </a:avLst>
          </a:prstGeom>
          <a:solidFill>
            <a:srgbClr val="8C61FF">
              <a:alpha val="34902"/>
            </a:srgbClr>
          </a:solidFill>
          <a:ln w="63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阿里巴巴普惠体" panose="00020600040101010101" pitchFamily="18" charset="-122"/>
              </a:rPr>
              <a:t>JDBC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阿里巴巴普惠体" panose="00020600040101010101" pitchFamily="18" charset="-122"/>
              </a:rPr>
              <a:t>：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阿里巴巴普惠体" panose="00020600040101010101" pitchFamily="18" charset="-122"/>
              </a:rPr>
              <a:t>(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阿里巴巴普惠体" panose="00020600040101010101" pitchFamily="18" charset="-122"/>
              </a:rPr>
              <a:t>J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阿里巴巴普惠体" panose="00020600040101010101" pitchFamily="18" charset="-122"/>
              </a:rPr>
              <a:t>ava 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阿里巴巴普惠体" panose="00020600040101010101" pitchFamily="18" charset="-122"/>
              </a:rPr>
              <a:t>D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阿里巴巴普惠体" panose="00020600040101010101" pitchFamily="18" charset="-122"/>
              </a:rPr>
              <a:t>ata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阿里巴巴普惠体" panose="00020600040101010101" pitchFamily="18" charset="-122"/>
              </a:rPr>
              <a:t>B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阿里巴巴普惠体" panose="00020600040101010101" pitchFamily="18" charset="-122"/>
              </a:rPr>
              <a:t>ase 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阿里巴巴普惠体" panose="00020600040101010101" pitchFamily="18" charset="-122"/>
              </a:rPr>
              <a:t>C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阿里巴巴普惠体" panose="00020600040101010101" pitchFamily="18" charset="-122"/>
              </a:rPr>
              <a:t>onnectivity)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阿里巴巴普惠体" panose="00020600040101010101" pitchFamily="18" charset="-122"/>
              </a:rPr>
              <a:t>，就是使用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阿里巴巴普惠体" panose="00020600040101010101" pitchFamily="18" charset="-122"/>
              </a:rPr>
              <a:t>Java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阿里巴巴普惠体" panose="00020600040101010101" pitchFamily="18" charset="-122"/>
              </a:rPr>
              <a:t>语言操作关系型数据库的一套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阿里巴巴普惠体" panose="00020600040101010101" pitchFamily="18" charset="-122"/>
              </a:rPr>
              <a:t>API</a:t>
            </a:r>
            <a:r>
              <a: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阿里巴巴普惠体" panose="00020600040101010101" pitchFamily="18" charset="-122"/>
              </a:rPr>
              <a:t>。</a:t>
            </a:r>
            <a:endParaRPr kumimoji="0" lang="en-US" altLang="zh-CN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678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35F2DB-19AA-F68B-9B9E-32E3BE5E6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10787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 产生原因：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idea</a:t>
            </a:r>
            <a:r>
              <a:rPr lang="zh-CN" altLang="en-US">
                <a:latin typeface="Fira Code" panose="020B0809050000020004" pitchFamily="49" charset="0"/>
              </a:rPr>
              <a:t>和数据库没有建立连接，不识别表信息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 解决方式：在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idea</a:t>
            </a:r>
            <a:r>
              <a:rPr lang="zh-CN" altLang="en-US">
                <a:latin typeface="Fira Code" panose="020B0809050000020004" pitchFamily="49" charset="0"/>
              </a:rPr>
              <a:t>中配置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MySQL</a:t>
            </a:r>
            <a:r>
              <a:rPr lang="zh-CN" altLang="en-US">
                <a:latin typeface="Fira Code" panose="020B0809050000020004" pitchFamily="49" charset="0"/>
              </a:rPr>
              <a:t>数据库连接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4B55970-6AAF-6A75-263F-DB75F5AF7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辅助配置</a:t>
            </a:r>
            <a:r>
              <a:rPr lang="en-US" altLang="zh-CN"/>
              <a:t>-</a:t>
            </a:r>
            <a:r>
              <a:rPr lang="zh-CN" altLang="en-US"/>
              <a:t>配置</a:t>
            </a:r>
            <a:r>
              <a:rPr lang="en-US" altLang="zh-CN"/>
              <a:t>SQL</a:t>
            </a:r>
            <a:r>
              <a:rPr lang="zh-CN" altLang="en-US"/>
              <a:t>提示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2B9913-433A-8D09-D1EE-A194921AFB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-81188"/>
          <a:stretch/>
        </p:blipFill>
        <p:spPr>
          <a:xfrm>
            <a:off x="935050" y="1980598"/>
            <a:ext cx="4612383" cy="1671922"/>
          </a:xfrm>
          <a:prstGeom prst="roundRect">
            <a:avLst>
              <a:gd name="adj" fmla="val 2994"/>
            </a:avLst>
          </a:prstGeom>
          <a:ln w="6350"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A8E31C-81E1-DE67-F1CE-76779C35C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54" y="3719073"/>
            <a:ext cx="4667377" cy="3098287"/>
          </a:xfrm>
          <a:prstGeom prst="roundRect">
            <a:avLst>
              <a:gd name="adj" fmla="val 2994"/>
            </a:avLst>
          </a:prstGeom>
          <a:ln w="6350"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52E4956-F8F5-C7B2-BD73-8FF2B8426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567" y="1980598"/>
            <a:ext cx="6298414" cy="4836761"/>
          </a:xfrm>
          <a:prstGeom prst="roundRect">
            <a:avLst>
              <a:gd name="adj" fmla="val 1785"/>
            </a:avLst>
          </a:prstGeom>
          <a:ln w="6350"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209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35F2DB-19AA-F68B-9B9E-32E3BE5E6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4744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默认情况下，在</a:t>
            </a:r>
            <a:r>
              <a:rPr lang="en-US" altLang="zh-CN">
                <a:latin typeface="Fira Code" panose="020B0809050000020004" pitchFamily="49" charset="0"/>
              </a:rPr>
              <a:t>Mybatis</a:t>
            </a:r>
            <a:r>
              <a:rPr lang="zh-CN" altLang="en-US">
                <a:latin typeface="Fira Code" panose="020B0809050000020004" pitchFamily="49" charset="0"/>
              </a:rPr>
              <a:t>中，</a:t>
            </a:r>
            <a:r>
              <a:rPr lang="en-US" altLang="zh-CN">
                <a:latin typeface="Fira Code" panose="020B0809050000020004" pitchFamily="49" charset="0"/>
              </a:rPr>
              <a:t>SQL</a:t>
            </a:r>
            <a:r>
              <a:rPr lang="zh-CN" altLang="en-US">
                <a:latin typeface="Fira Code" panose="020B0809050000020004" pitchFamily="49" charset="0"/>
              </a:rPr>
              <a:t>语句执行时，我们并看不到</a:t>
            </a:r>
            <a:r>
              <a:rPr lang="en-US" altLang="zh-CN">
                <a:latin typeface="Fira Code" panose="020B0809050000020004" pitchFamily="49" charset="0"/>
              </a:rPr>
              <a:t>SQL</a:t>
            </a:r>
            <a:r>
              <a:rPr lang="zh-CN" altLang="en-US">
                <a:latin typeface="Fira Code" panose="020B0809050000020004" pitchFamily="49" charset="0"/>
              </a:rPr>
              <a:t>语句的执行日志。 加入如下配置，即可查看日志：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4B55970-6AAF-6A75-263F-DB75F5AF7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辅助配置</a:t>
            </a:r>
            <a:r>
              <a:rPr lang="en-US" altLang="zh-CN"/>
              <a:t>-</a:t>
            </a:r>
            <a:r>
              <a:rPr lang="zh-CN" altLang="en-US"/>
              <a:t>配置</a:t>
            </a:r>
            <a:r>
              <a:rPr lang="en-US" altLang="zh-CN"/>
              <a:t>Mybatis</a:t>
            </a:r>
            <a:r>
              <a:rPr lang="zh-CN" altLang="en-US"/>
              <a:t>的日志输出</a:t>
            </a:r>
          </a:p>
        </p:txBody>
      </p:sp>
      <p:grpSp>
        <p:nvGrpSpPr>
          <p:cNvPr id="2" name="组合 2">
            <a:extLst>
              <a:ext uri="{FF2B5EF4-FFF2-40B4-BE49-F238E27FC236}">
                <a16:creationId xmlns:a16="http://schemas.microsoft.com/office/drawing/2014/main" id="{FA58C3E7-8A42-FD2E-6A61-3CB66E5CC7F5}"/>
              </a:ext>
            </a:extLst>
          </p:cNvPr>
          <p:cNvGrpSpPr/>
          <p:nvPr/>
        </p:nvGrpSpPr>
        <p:grpSpPr>
          <a:xfrm>
            <a:off x="916386" y="1576083"/>
            <a:ext cx="10359228" cy="963190"/>
            <a:chOff x="2297720" y="3660322"/>
            <a:chExt cx="11413950" cy="963247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88B3525D-BB15-7B3F-60CA-731F2B641BC4}"/>
                </a:ext>
              </a:extLst>
            </p:cNvPr>
            <p:cNvSpPr/>
            <p:nvPr/>
          </p:nvSpPr>
          <p:spPr>
            <a:xfrm>
              <a:off x="2297727" y="3660326"/>
              <a:ext cx="11413943" cy="963243"/>
            </a:xfrm>
            <a:prstGeom prst="roundRect">
              <a:avLst>
                <a:gd name="adj" fmla="val 8287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0" rIns="36000" bIns="0" rtlCol="0" anchor="t"/>
            <a:lstStyle/>
            <a:p>
              <a:r>
                <a:rPr lang="en-US" altLang="zh-CN" sz="1400"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#mybatis</a:t>
              </a:r>
              <a:r>
                <a:rPr lang="zh-CN" altLang="en-US" sz="1400"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宋体" panose="02010600030101010101" pitchFamily="2" charset="-122"/>
                </a:rPr>
                <a:t>的配置</a:t>
              </a:r>
              <a:br>
                <a:rPr lang="zh-CN" altLang="en-US" sz="1400" i="1"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宋体" panose="02010600030101010101" pitchFamily="2" charset="-122"/>
                </a:rPr>
              </a:br>
              <a:r>
                <a:rPr lang="en-US" altLang="zh-CN" sz="1400">
                  <a:solidFill>
                    <a:srgbClr val="0000FF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mybatis.configuration.log-impl</a:t>
              </a:r>
              <a:r>
                <a:rPr lang="en-US" altLang="zh-CN" sz="14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=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org</a:t>
              </a:r>
              <a:r>
                <a:rPr lang="en-US" altLang="zh-CN" sz="1400">
                  <a:solidFill>
                    <a:srgbClr val="067D17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.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apache</a:t>
              </a:r>
              <a:r>
                <a:rPr lang="en-US" altLang="zh-CN" sz="1400">
                  <a:solidFill>
                    <a:srgbClr val="067D17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.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ibatis</a:t>
              </a:r>
              <a:r>
                <a:rPr lang="en-US" altLang="zh-CN" sz="1400">
                  <a:solidFill>
                    <a:srgbClr val="067D17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.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logging</a:t>
              </a:r>
              <a:r>
                <a:rPr lang="en-US" altLang="zh-CN" sz="1400">
                  <a:solidFill>
                    <a:srgbClr val="067D17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.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stdout</a:t>
              </a:r>
              <a:r>
                <a:rPr lang="en-US" altLang="zh-CN" sz="1400">
                  <a:solidFill>
                    <a:srgbClr val="067D17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.</a:t>
              </a:r>
              <a:r>
                <a:rPr lang="en-US" altLang="zh-CN" sz="14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StdOutImpl</a:t>
              </a:r>
              <a:endParaRPr lang="en-US" altLang="zh-CN" sz="1800">
                <a:solidFill>
                  <a:srgbClr val="080808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endParaRPr>
            </a:p>
          </p:txBody>
        </p:sp>
        <p:sp>
          <p:nvSpPr>
            <p:cNvPr id="6" name="矩形: 圆顶角 5">
              <a:extLst>
                <a:ext uri="{FF2B5EF4-FFF2-40B4-BE49-F238E27FC236}">
                  <a16:creationId xmlns:a16="http://schemas.microsoft.com/office/drawing/2014/main" id="{B4846769-1471-BE19-20C6-4CA3A92A6FC6}"/>
                </a:ext>
              </a:extLst>
            </p:cNvPr>
            <p:cNvSpPr/>
            <p:nvPr/>
          </p:nvSpPr>
          <p:spPr>
            <a:xfrm>
              <a:off x="2297720" y="3660322"/>
              <a:ext cx="11413943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application.properties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54E8FB8-BF0E-EFA5-0B99-69EAAD3678A2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A554B508-DDA6-DF1E-7F40-FF5EFBEDFDFB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75821BF-9305-73D5-A563-5B2168A3AD78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7937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3062D23-E127-621D-D383-482A0D547C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Mybatis</a:t>
            </a:r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0C6BA-5201-F290-10AA-FA95353CF9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1439" y="2924827"/>
            <a:ext cx="3692525" cy="2740867"/>
          </a:xfrm>
        </p:spPr>
        <p:txBody>
          <a:bodyPr/>
          <a:lstStyle/>
          <a:p>
            <a:r>
              <a:rPr lang="zh-CN" altLang="en-US">
                <a:latin typeface="+mn-lt"/>
              </a:rPr>
              <a:t>入门程序</a:t>
            </a:r>
            <a:endParaRPr lang="en-US" altLang="zh-CN">
              <a:latin typeface="+mn-lt"/>
            </a:endParaRPr>
          </a:p>
          <a:p>
            <a:r>
              <a:rPr lang="en-US" altLang="zh-CN">
                <a:solidFill>
                  <a:srgbClr val="C00000"/>
                </a:solidFill>
                <a:latin typeface="+mn-lt"/>
              </a:rPr>
              <a:t>JDBC VS Mybatis</a:t>
            </a:r>
          </a:p>
          <a:p>
            <a:r>
              <a:rPr lang="zh-CN" altLang="en-US">
                <a:latin typeface="+mn-lt"/>
              </a:rPr>
              <a:t>数据库连接池</a:t>
            </a:r>
            <a:endParaRPr lang="en-US" altLang="zh-CN">
              <a:latin typeface="+mn-lt"/>
            </a:endParaRPr>
          </a:p>
          <a:p>
            <a:r>
              <a:rPr lang="zh-CN" altLang="en-US">
                <a:latin typeface="+mn-lt"/>
              </a:rPr>
              <a:t>增删改查操作</a:t>
            </a:r>
            <a:endParaRPr lang="en-US" altLang="zh-CN">
              <a:latin typeface="+mn-lt"/>
            </a:endParaRPr>
          </a:p>
          <a:p>
            <a:r>
              <a:rPr lang="en-US" altLang="zh-CN">
                <a:latin typeface="+mn-lt"/>
              </a:rPr>
              <a:t>XML</a:t>
            </a:r>
            <a:r>
              <a:rPr lang="zh-CN" altLang="en-US">
                <a:latin typeface="+mn-lt"/>
              </a:rPr>
              <a:t>映射配置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EA7577-DD29-B80B-2AB0-38D78328E2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75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2339AF3-3E1D-B704-ADD7-953A3553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JDBC </a:t>
            </a:r>
            <a:r>
              <a:rPr lang="en-US" altLang="zh-CN" b="0"/>
              <a:t>VS</a:t>
            </a:r>
            <a:r>
              <a:rPr lang="en-US" altLang="zh-CN"/>
              <a:t> Mybatis</a:t>
            </a:r>
            <a:endParaRPr lang="zh-CN" altLang="en-US"/>
          </a:p>
        </p:txBody>
      </p:sp>
      <p:grpSp>
        <p:nvGrpSpPr>
          <p:cNvPr id="2" name="组合 2">
            <a:extLst>
              <a:ext uri="{FF2B5EF4-FFF2-40B4-BE49-F238E27FC236}">
                <a16:creationId xmlns:a16="http://schemas.microsoft.com/office/drawing/2014/main" id="{EF1F247C-B236-E3D5-49EA-30007D54DE45}"/>
              </a:ext>
            </a:extLst>
          </p:cNvPr>
          <p:cNvGrpSpPr/>
          <p:nvPr/>
        </p:nvGrpSpPr>
        <p:grpSpPr>
          <a:xfrm>
            <a:off x="664444" y="1286340"/>
            <a:ext cx="5540606" cy="4999754"/>
            <a:chOff x="2297720" y="3660322"/>
            <a:chExt cx="6104722" cy="5000051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EEBE1088-35A9-2916-F71F-6E42FF7A0FFD}"/>
                </a:ext>
              </a:extLst>
            </p:cNvPr>
            <p:cNvSpPr/>
            <p:nvPr/>
          </p:nvSpPr>
          <p:spPr>
            <a:xfrm>
              <a:off x="2297727" y="3660325"/>
              <a:ext cx="6104715" cy="5000048"/>
            </a:xfrm>
            <a:prstGeom prst="roundRect">
              <a:avLst>
                <a:gd name="adj" fmla="val 1308"/>
              </a:avLst>
            </a:prstGeom>
            <a:solidFill>
              <a:srgbClr val="FFE1E1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216000" rIns="36000" bIns="0" rtlCol="0" anchor="t"/>
            <a:lstStyle/>
            <a:p>
              <a:pPr>
                <a:lnSpc>
                  <a:spcPct val="150000"/>
                </a:lnSpc>
              </a:pPr>
              <a:r>
                <a:rPr lang="en-US" altLang="zh-CN" sz="900"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//1.</a:t>
              </a:r>
              <a:r>
                <a:rPr lang="zh-CN" altLang="en-US" sz="900"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准备工作</a:t>
              </a:r>
              <a:br>
                <a:rPr lang="zh-CN" altLang="en-US" sz="900"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Class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.forName(</a:t>
              </a:r>
              <a:r>
                <a:rPr lang="en-US" altLang="zh-CN" sz="900">
                  <a:solidFill>
                    <a:srgbClr val="067D17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"com.mysql.cj.jdbc.Driver"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);</a:t>
              </a:r>
              <a:br>
                <a:rPr lang="zh-CN" altLang="en-US" sz="900"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String url 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= </a:t>
              </a:r>
              <a:r>
                <a:rPr lang="en-US" altLang="zh-CN" sz="900">
                  <a:solidFill>
                    <a:srgbClr val="067D17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"jdbc:mysql://localhost:3306/web"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;</a:t>
              </a:r>
              <a:b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</a:b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Connection connection 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= </a:t>
              </a: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DriverManager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.getConnection(</a:t>
              </a: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url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, </a:t>
              </a:r>
              <a:r>
                <a:rPr lang="en-US" altLang="zh-CN" sz="900">
                  <a:solidFill>
                    <a:srgbClr val="067D17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"root"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, </a:t>
              </a:r>
              <a:r>
                <a:rPr lang="en-US" altLang="zh-CN" sz="900">
                  <a:solidFill>
                    <a:srgbClr val="067D17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"1234"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);</a:t>
              </a:r>
              <a:br>
                <a:rPr lang="zh-CN" altLang="en-US" sz="900"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PreparedStatement ps 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= </a:t>
              </a: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connection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.prepareStatement(</a:t>
              </a:r>
              <a:r>
                <a:rPr lang="en-US" altLang="zh-CN" sz="900">
                  <a:solidFill>
                    <a:srgbClr val="067D17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"select * from user"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);</a:t>
              </a:r>
            </a:p>
            <a:p>
              <a:pPr>
                <a:lnSpc>
                  <a:spcPct val="150000"/>
                </a:lnSpc>
              </a:pPr>
              <a:endParaRPr lang="en-US" altLang="zh-CN" sz="900">
                <a:solidFill>
                  <a:srgbClr val="8C8C8C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900"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//2. </a:t>
              </a:r>
              <a:r>
                <a:rPr lang="zh-CN" altLang="en-US" sz="900"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执行</a:t>
              </a:r>
              <a:r>
                <a:rPr lang="en-US" altLang="zh-CN" sz="900"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SQL, </a:t>
              </a:r>
              <a:r>
                <a:rPr lang="zh-CN" altLang="en-US" sz="900"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处理结果</a:t>
              </a:r>
              <a:br>
                <a:rPr lang="en-US" altLang="zh-CN" sz="900"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</a:b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List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&lt;</a:t>
              </a: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User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&gt; </a:t>
              </a: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userList 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= </a:t>
              </a:r>
              <a:r>
                <a:rPr lang="en-US" altLang="zh-CN" sz="900">
                  <a:solidFill>
                    <a:srgbClr val="0033B3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new 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ArrayList&lt;&gt;();</a:t>
              </a:r>
              <a:b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</a:b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ResultSet resultSet 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= </a:t>
              </a: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ps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.executeQuery();</a:t>
              </a:r>
              <a:br>
                <a:rPr lang="zh-CN" altLang="en-US" sz="900"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lang="en-US" altLang="zh-CN" sz="900">
                  <a:solidFill>
                    <a:srgbClr val="0033B3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while 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(</a:t>
              </a: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resultSet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.next()) {</a:t>
              </a:r>
              <a:b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</a:b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    </a:t>
              </a:r>
              <a:r>
                <a:rPr lang="en-US" altLang="zh-CN" sz="900">
                  <a:solidFill>
                    <a:srgbClr val="0033B3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int </a:t>
              </a: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id 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= </a:t>
              </a: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resultSet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.getInt(</a:t>
              </a:r>
              <a:r>
                <a:rPr lang="en-US" altLang="zh-CN" sz="900">
                  <a:solidFill>
                    <a:srgbClr val="067D17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"id"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);</a:t>
              </a:r>
              <a:b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</a:b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    </a:t>
              </a: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String username 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= </a:t>
              </a: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resultSet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.getString(</a:t>
              </a:r>
              <a:r>
                <a:rPr lang="en-US" altLang="zh-CN" sz="900">
                  <a:solidFill>
                    <a:srgbClr val="067D17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"username"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);</a:t>
              </a:r>
              <a:b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</a:b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    </a:t>
              </a: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String name 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= </a:t>
              </a: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resultSet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.getString(</a:t>
              </a:r>
              <a:r>
                <a:rPr lang="en-US" altLang="zh-CN" sz="900">
                  <a:solidFill>
                    <a:srgbClr val="067D17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"name"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);</a:t>
              </a:r>
              <a:b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</a:b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    </a:t>
              </a: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String password 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= </a:t>
              </a: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resultSet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.getString(</a:t>
              </a:r>
              <a:r>
                <a:rPr lang="en-US" altLang="zh-CN" sz="900">
                  <a:solidFill>
                    <a:srgbClr val="067D17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"password"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);</a:t>
              </a:r>
              <a:b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</a:b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    </a:t>
              </a:r>
              <a:r>
                <a:rPr lang="en-US" altLang="zh-CN" sz="900">
                  <a:solidFill>
                    <a:srgbClr val="0033B3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int </a:t>
              </a: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age 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= </a:t>
              </a: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resultSet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.getInt(</a:t>
              </a:r>
              <a:r>
                <a:rPr lang="en-US" altLang="zh-CN" sz="900">
                  <a:solidFill>
                    <a:srgbClr val="067D17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"age"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);</a:t>
              </a:r>
              <a:b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</a:b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    </a:t>
              </a: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User user 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= </a:t>
              </a:r>
              <a:r>
                <a:rPr lang="en-US" altLang="zh-CN" sz="900">
                  <a:solidFill>
                    <a:srgbClr val="0033B3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new 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User(</a:t>
              </a: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id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, </a:t>
              </a: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username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, </a:t>
              </a: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password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, </a:t>
              </a: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name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, </a:t>
              </a: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age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);</a:t>
              </a:r>
              <a:b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</a:b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    </a:t>
              </a: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userList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.add(</a:t>
              </a: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user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);</a:t>
              </a:r>
              <a:b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</a:b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}</a:t>
              </a:r>
            </a:p>
            <a:p>
              <a:pPr>
                <a:lnSpc>
                  <a:spcPct val="150000"/>
                </a:lnSpc>
              </a:pPr>
              <a:endParaRPr lang="en-US" altLang="zh-CN" sz="900">
                <a:solidFill>
                  <a:srgbClr val="080808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900"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//3.</a:t>
              </a:r>
              <a:r>
                <a:rPr lang="zh-CN" altLang="en-US" sz="900"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释放资源</a:t>
              </a:r>
              <a:endParaRPr lang="en-US" altLang="zh-CN" sz="900">
                <a:solidFill>
                  <a:srgbClr val="8C8C8C"/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900">
                  <a:solidFill>
                    <a:schemeClr val="tx1">
                      <a:lumMod val="75000"/>
                    </a:schemeClr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resultSet.close();</a:t>
              </a:r>
              <a:br>
                <a:rPr lang="zh-CN" altLang="en-US" sz="900"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ps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.close();</a:t>
              </a:r>
              <a:b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</a:b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connection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.close();</a:t>
              </a:r>
            </a:p>
          </p:txBody>
        </p:sp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280C3BFC-96B1-2A51-A54A-1C2FA3332B22}"/>
                </a:ext>
              </a:extLst>
            </p:cNvPr>
            <p:cNvSpPr/>
            <p:nvPr/>
          </p:nvSpPr>
          <p:spPr>
            <a:xfrm>
              <a:off x="2297720" y="3660322"/>
              <a:ext cx="6104715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10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JDBC</a:t>
              </a:r>
              <a:r>
                <a:rPr lang="zh-CN" altLang="en-US" sz="110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程序</a:t>
              </a:r>
              <a:endParaRPr lang="en-US" altLang="zh-CN" sz="11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95CF05B-2AF5-59FB-57EA-5BB2E34C375D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6C915A0-7ABC-CE27-DDB6-DE443B5705F5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AF86C80-AC9E-7D82-422A-F2BB950006AA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2">
            <a:extLst>
              <a:ext uri="{FF2B5EF4-FFF2-40B4-BE49-F238E27FC236}">
                <a16:creationId xmlns:a16="http://schemas.microsoft.com/office/drawing/2014/main" id="{8ECB9802-0A71-97A9-E11C-B050CB595235}"/>
              </a:ext>
            </a:extLst>
          </p:cNvPr>
          <p:cNvGrpSpPr/>
          <p:nvPr/>
        </p:nvGrpSpPr>
        <p:grpSpPr>
          <a:xfrm>
            <a:off x="6745142" y="1286340"/>
            <a:ext cx="4804624" cy="1296975"/>
            <a:chOff x="2297720" y="3660322"/>
            <a:chExt cx="5293805" cy="1297052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ABC0E199-CD0A-29F2-CF17-4056384C4381}"/>
                </a:ext>
              </a:extLst>
            </p:cNvPr>
            <p:cNvSpPr/>
            <p:nvPr/>
          </p:nvSpPr>
          <p:spPr>
            <a:xfrm>
              <a:off x="2297727" y="3660326"/>
              <a:ext cx="5293798" cy="1297048"/>
            </a:xfrm>
            <a:prstGeom prst="roundRect">
              <a:avLst>
                <a:gd name="adj" fmla="val 5563"/>
              </a:avLst>
            </a:prstGeom>
            <a:solidFill>
              <a:srgbClr val="D1FFE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288000" rIns="36000" bIns="0" rtlCol="0" anchor="t"/>
            <a:lstStyle/>
            <a:p>
              <a:pPr>
                <a:lnSpc>
                  <a:spcPct val="150000"/>
                </a:lnSpc>
              </a:pPr>
              <a:r>
                <a:rPr lang="en-US" altLang="zh-CN" sz="1000">
                  <a:solidFill>
                    <a:srgbClr val="083080"/>
                  </a:solidFill>
                  <a:effectLst/>
                  <a:latin typeface="Fira Code" panose="020B0809050000020004" pitchFamily="49" charset="0"/>
                </a:rPr>
                <a:t>spring.datasource.url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=</a:t>
              </a:r>
              <a:r>
                <a:rPr lang="en-US" altLang="zh-CN" sz="10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jdbc:mysql://localhost:3306/web</a:t>
              </a:r>
              <a:br>
                <a:rPr lang="en-US" altLang="zh-CN" sz="10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00">
                  <a:solidFill>
                    <a:srgbClr val="083080"/>
                  </a:solidFill>
                  <a:effectLst/>
                  <a:latin typeface="Fira Code" panose="020B0809050000020004" pitchFamily="49" charset="0"/>
                </a:rPr>
                <a:t>spring.datasource.driver-class-name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=</a:t>
              </a:r>
              <a:r>
                <a:rPr lang="en-US" altLang="zh-CN" sz="10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com</a:t>
              </a:r>
              <a:r>
                <a:rPr lang="en-US" altLang="zh-CN" sz="10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.</a:t>
              </a:r>
              <a:r>
                <a:rPr lang="en-US" altLang="zh-CN" sz="10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mysql</a:t>
              </a:r>
              <a:r>
                <a:rPr lang="en-US" altLang="zh-CN" sz="10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.</a:t>
              </a:r>
              <a:r>
                <a:rPr lang="en-US" altLang="zh-CN" sz="10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cj</a:t>
              </a:r>
              <a:r>
                <a:rPr lang="en-US" altLang="zh-CN" sz="10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.</a:t>
              </a:r>
              <a:r>
                <a:rPr lang="en-US" altLang="zh-CN" sz="10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jdbc</a:t>
              </a:r>
              <a:r>
                <a:rPr lang="en-US" altLang="zh-CN" sz="10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.</a:t>
              </a:r>
              <a:r>
                <a:rPr lang="en-US" altLang="zh-CN" sz="10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Driver</a:t>
              </a:r>
              <a:br>
                <a:rPr lang="en-US" altLang="zh-CN" sz="10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00">
                  <a:solidFill>
                    <a:srgbClr val="083080"/>
                  </a:solidFill>
                  <a:effectLst/>
                  <a:latin typeface="Fira Code" panose="020B0809050000020004" pitchFamily="49" charset="0"/>
                </a:rPr>
                <a:t>spring.datasource.username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=</a:t>
              </a:r>
              <a:r>
                <a:rPr lang="en-US" altLang="zh-CN" sz="10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root</a:t>
              </a:r>
              <a:br>
                <a:rPr lang="en-US" altLang="zh-CN" sz="10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00">
                  <a:solidFill>
                    <a:srgbClr val="083080"/>
                  </a:solidFill>
                  <a:effectLst/>
                  <a:latin typeface="Fira Code" panose="020B0809050000020004" pitchFamily="49" charset="0"/>
                </a:rPr>
                <a:t>spring.datasource.password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=</a:t>
              </a:r>
              <a:r>
                <a:rPr lang="en-US" altLang="zh-CN" sz="10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1234</a:t>
              </a:r>
              <a:endParaRPr lang="en-US" altLang="zh-CN" sz="1000">
                <a:solidFill>
                  <a:srgbClr val="080808"/>
                </a:solidFill>
                <a:effectLst/>
                <a:latin typeface="Fira Code" panose="020B0809050000020004" pitchFamily="49" charset="0"/>
              </a:endParaRPr>
            </a:p>
          </p:txBody>
        </p:sp>
        <p:sp>
          <p:nvSpPr>
            <p:cNvPr id="12" name="矩形: 圆顶角 11">
              <a:extLst>
                <a:ext uri="{FF2B5EF4-FFF2-40B4-BE49-F238E27FC236}">
                  <a16:creationId xmlns:a16="http://schemas.microsoft.com/office/drawing/2014/main" id="{93565480-3AC7-CC8B-D191-62CC756D82EC}"/>
                </a:ext>
              </a:extLst>
            </p:cNvPr>
            <p:cNvSpPr/>
            <p:nvPr/>
          </p:nvSpPr>
          <p:spPr>
            <a:xfrm>
              <a:off x="2297720" y="3660322"/>
              <a:ext cx="5293798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10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application.properties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3A59077-0874-DCD1-3A30-918A0D6CD370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8EA1EBE0-0F57-9702-C171-BF876D364B42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9CD1306D-24F1-38B5-C382-4E284DCAF6B7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!!组合 2">
            <a:extLst>
              <a:ext uri="{FF2B5EF4-FFF2-40B4-BE49-F238E27FC236}">
                <a16:creationId xmlns:a16="http://schemas.microsoft.com/office/drawing/2014/main" id="{4F978A1E-2CC7-CF74-5117-17FE3DA3A4BB}"/>
              </a:ext>
            </a:extLst>
          </p:cNvPr>
          <p:cNvGrpSpPr/>
          <p:nvPr/>
        </p:nvGrpSpPr>
        <p:grpSpPr>
          <a:xfrm>
            <a:off x="6736761" y="2737921"/>
            <a:ext cx="4812999" cy="1489819"/>
            <a:chOff x="2297720" y="3660322"/>
            <a:chExt cx="5303033" cy="1489908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369439D9-E1EF-4837-2AD3-176F290D14EA}"/>
                </a:ext>
              </a:extLst>
            </p:cNvPr>
            <p:cNvSpPr/>
            <p:nvPr/>
          </p:nvSpPr>
          <p:spPr>
            <a:xfrm>
              <a:off x="2297727" y="3660326"/>
              <a:ext cx="5303026" cy="1489904"/>
            </a:xfrm>
            <a:prstGeom prst="roundRect">
              <a:avLst>
                <a:gd name="adj" fmla="val 4601"/>
              </a:avLst>
            </a:prstGeom>
            <a:solidFill>
              <a:srgbClr val="D1FFE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288000" rIns="36000" bIns="0" rtlCol="0" anchor="t"/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000">
                  <a:solidFill>
                    <a:srgbClr val="9E880D"/>
                  </a:solidFill>
                  <a:effectLst/>
                  <a:latin typeface="Fira Code" panose="020B0809050000020004" pitchFamily="49" charset="0"/>
                </a:rPr>
                <a:t>@Mapper</a:t>
              </a:r>
              <a:br>
                <a:rPr lang="en-US" altLang="zh-CN" sz="1000">
                  <a:solidFill>
                    <a:srgbClr val="9E880D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00"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public interface </a:t>
              </a:r>
              <a:r>
                <a:rPr lang="en-US" altLang="zh-CN" sz="10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UserMapper 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{</a:t>
              </a:r>
              <a:br>
                <a:rPr lang="en-US" altLang="zh-CN" sz="1000" i="1">
                  <a:solidFill>
                    <a:srgbClr val="8C8C8C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00" i="1">
                  <a:solidFill>
                    <a:srgbClr val="8C8C8C"/>
                  </a:solidFill>
                  <a:effectLst/>
                  <a:latin typeface="Fira Code" panose="020B0809050000020004" pitchFamily="49" charset="0"/>
                </a:rPr>
                <a:t>    </a:t>
              </a:r>
              <a:r>
                <a:rPr lang="en-US" altLang="zh-CN" sz="1000">
                  <a:solidFill>
                    <a:srgbClr val="9E880D"/>
                  </a:solidFill>
                  <a:effectLst/>
                  <a:latin typeface="Fira Code" panose="020B0809050000020004" pitchFamily="49" charset="0"/>
                </a:rPr>
                <a:t>@Select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(</a:t>
              </a:r>
              <a:r>
                <a:rPr lang="en-US" altLang="zh-CN" sz="10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"select * from user"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)</a:t>
              </a:r>
              <a:b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</a:t>
              </a:r>
              <a:r>
                <a:rPr lang="en-US" altLang="zh-CN" sz="1000"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public </a:t>
              </a:r>
              <a:r>
                <a:rPr lang="en-US" altLang="zh-CN" sz="10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List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&lt;</a:t>
              </a:r>
              <a:r>
                <a:rPr lang="en-US" altLang="zh-CN" sz="10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User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&gt; </a:t>
              </a:r>
              <a:r>
                <a:rPr lang="en-US" altLang="zh-CN" sz="1000">
                  <a:solidFill>
                    <a:srgbClr val="00627A"/>
                  </a:solidFill>
                  <a:effectLst/>
                  <a:latin typeface="Fira Code" panose="020B0809050000020004" pitchFamily="49" charset="0"/>
                </a:rPr>
                <a:t>findAll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();</a:t>
              </a:r>
              <a:b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}</a:t>
              </a:r>
            </a:p>
          </p:txBody>
        </p:sp>
        <p:sp>
          <p:nvSpPr>
            <p:cNvPr id="18" name="矩形: 圆顶角 17">
              <a:extLst>
                <a:ext uri="{FF2B5EF4-FFF2-40B4-BE49-F238E27FC236}">
                  <a16:creationId xmlns:a16="http://schemas.microsoft.com/office/drawing/2014/main" id="{74A5597A-9199-D61F-E6C8-F806CFDDDF7E}"/>
                </a:ext>
              </a:extLst>
            </p:cNvPr>
            <p:cNvSpPr/>
            <p:nvPr/>
          </p:nvSpPr>
          <p:spPr>
            <a:xfrm>
              <a:off x="2297720" y="3660322"/>
              <a:ext cx="5303026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10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UserMapper</a:t>
              </a: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A376AB9-F57C-09A2-83E6-C3167E4783E4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7ECDF88-F586-7DAA-0FD8-7A5A023AF2C9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0952A2B-E44C-FC65-0AF9-886E47AD7629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54159DF-3AFB-38D7-ACC5-E8F4942CA226}"/>
              </a:ext>
            </a:extLst>
          </p:cNvPr>
          <p:cNvCxnSpPr/>
          <p:nvPr/>
        </p:nvCxnSpPr>
        <p:spPr>
          <a:xfrm>
            <a:off x="6456062" y="1174377"/>
            <a:ext cx="0" cy="5337661"/>
          </a:xfrm>
          <a:prstGeom prst="line">
            <a:avLst/>
          </a:prstGeom>
          <a:ln w="19050">
            <a:solidFill>
              <a:srgbClr val="C0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爆炸形: 8 pt  22">
            <a:extLst>
              <a:ext uri="{FF2B5EF4-FFF2-40B4-BE49-F238E27FC236}">
                <a16:creationId xmlns:a16="http://schemas.microsoft.com/office/drawing/2014/main" id="{EC5706CB-55A8-83E9-C829-68A34AC5B0BC}"/>
              </a:ext>
            </a:extLst>
          </p:cNvPr>
          <p:cNvSpPr/>
          <p:nvPr/>
        </p:nvSpPr>
        <p:spPr>
          <a:xfrm>
            <a:off x="4902660" y="1605042"/>
            <a:ext cx="1145205" cy="739363"/>
          </a:xfrm>
          <a:prstGeom prst="irregularSeal1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硬编码</a:t>
            </a:r>
          </a:p>
        </p:txBody>
      </p:sp>
      <p:sp>
        <p:nvSpPr>
          <p:cNvPr id="24" name="爆炸形: 8 pt  23">
            <a:extLst>
              <a:ext uri="{FF2B5EF4-FFF2-40B4-BE49-F238E27FC236}">
                <a16:creationId xmlns:a16="http://schemas.microsoft.com/office/drawing/2014/main" id="{1EBAD67E-874C-884D-C9F7-6E8D2D51FC78}"/>
              </a:ext>
            </a:extLst>
          </p:cNvPr>
          <p:cNvSpPr/>
          <p:nvPr/>
        </p:nvSpPr>
        <p:spPr>
          <a:xfrm>
            <a:off x="4934987" y="3899190"/>
            <a:ext cx="1080553" cy="769817"/>
          </a:xfrm>
          <a:prstGeom prst="irregularSeal1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繁琐</a:t>
            </a:r>
            <a:endParaRPr lang="zh-CN" altLang="en-US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爆炸形: 8 pt  24">
            <a:extLst>
              <a:ext uri="{FF2B5EF4-FFF2-40B4-BE49-F238E27FC236}">
                <a16:creationId xmlns:a16="http://schemas.microsoft.com/office/drawing/2014/main" id="{505449B3-F8C0-E3D3-5E19-6BD4A161CD1C}"/>
              </a:ext>
            </a:extLst>
          </p:cNvPr>
          <p:cNvSpPr/>
          <p:nvPr/>
        </p:nvSpPr>
        <p:spPr>
          <a:xfrm>
            <a:off x="4718771" y="5311772"/>
            <a:ext cx="1329094" cy="805819"/>
          </a:xfrm>
          <a:prstGeom prst="irregularSeal1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资源浪费</a:t>
            </a:r>
            <a:endParaRPr lang="en-US" altLang="zh-CN" sz="11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1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性能降低</a:t>
            </a:r>
          </a:p>
        </p:txBody>
      </p:sp>
      <p:sp>
        <p:nvSpPr>
          <p:cNvPr id="26" name="矩形: 对角圆角 25">
            <a:extLst>
              <a:ext uri="{FF2B5EF4-FFF2-40B4-BE49-F238E27FC236}">
                <a16:creationId xmlns:a16="http://schemas.microsoft.com/office/drawing/2014/main" id="{C7BFD13B-3CB7-7FA4-4464-A7CA8DA4DB2D}"/>
              </a:ext>
            </a:extLst>
          </p:cNvPr>
          <p:cNvSpPr/>
          <p:nvPr/>
        </p:nvSpPr>
        <p:spPr>
          <a:xfrm>
            <a:off x="2613022" y="5987837"/>
            <a:ext cx="1643443" cy="395622"/>
          </a:xfrm>
          <a:prstGeom prst="round2DiagRect">
            <a:avLst>
              <a:gd name="adj1" fmla="val 16667"/>
              <a:gd name="adj2" fmla="val 17448"/>
            </a:avLst>
          </a:prstGeom>
          <a:solidFill>
            <a:srgbClr val="FF8585"/>
          </a:solidFill>
          <a:ln>
            <a:noFill/>
          </a:ln>
          <a:effectLst>
            <a:outerShdw blurRad="203200" dist="38100" dir="5400000" sx="101000" sy="101000" algn="t" rotWithShape="0">
              <a:schemeClr val="accent2">
                <a:lumMod val="60000"/>
                <a:lumOff val="40000"/>
                <a:alpha val="5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JDBC</a:t>
            </a:r>
            <a:endParaRPr lang="zh-CN" altLang="en-US" sz="1200">
              <a:solidFill>
                <a:srgbClr val="FFFFFF"/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矩形: 对角圆角 26">
            <a:extLst>
              <a:ext uri="{FF2B5EF4-FFF2-40B4-BE49-F238E27FC236}">
                <a16:creationId xmlns:a16="http://schemas.microsoft.com/office/drawing/2014/main" id="{349F21E7-1501-476D-733E-9C7F3776CEA4}"/>
              </a:ext>
            </a:extLst>
          </p:cNvPr>
          <p:cNvSpPr/>
          <p:nvPr/>
        </p:nvSpPr>
        <p:spPr>
          <a:xfrm>
            <a:off x="8404647" y="4034896"/>
            <a:ext cx="1643443" cy="395622"/>
          </a:xfrm>
          <a:prstGeom prst="round2DiagRect">
            <a:avLst>
              <a:gd name="adj1" fmla="val 16667"/>
              <a:gd name="adj2" fmla="val 17448"/>
            </a:avLst>
          </a:prstGeom>
          <a:solidFill>
            <a:srgbClr val="92D050"/>
          </a:solidFill>
          <a:ln>
            <a:noFill/>
          </a:ln>
          <a:effectLst>
            <a:outerShdw blurRad="203200" dist="38100" dir="5400000" sx="101000" sy="101000" algn="t" rotWithShape="0">
              <a:schemeClr val="accent2">
                <a:lumMod val="60000"/>
                <a:lumOff val="40000"/>
                <a:alpha val="5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SpringBoot+Mybatis</a:t>
            </a:r>
            <a:endParaRPr lang="zh-CN" altLang="en-US" sz="1100">
              <a:solidFill>
                <a:srgbClr val="FFFFFF"/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3318F1A-649D-97C0-4DA2-411981E058FA}"/>
              </a:ext>
            </a:extLst>
          </p:cNvPr>
          <p:cNvSpPr/>
          <p:nvPr/>
        </p:nvSpPr>
        <p:spPr>
          <a:xfrm>
            <a:off x="7238997" y="4720044"/>
            <a:ext cx="3522321" cy="1474549"/>
          </a:xfrm>
          <a:prstGeom prst="roundRect">
            <a:avLst>
              <a:gd name="adj" fmla="val 77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275E835-304D-4BF7-911E-872F2AABD76D}"/>
              </a:ext>
            </a:extLst>
          </p:cNvPr>
          <p:cNvSpPr txBox="1"/>
          <p:nvPr/>
        </p:nvSpPr>
        <p:spPr>
          <a:xfrm>
            <a:off x="8153622" y="582182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数据库连接池</a:t>
            </a:r>
            <a:endParaRPr lang="zh-CN" altLang="en-US" sz="2000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0304E7AC-53B2-89AF-864F-D6F310521AFE}"/>
              </a:ext>
            </a:extLst>
          </p:cNvPr>
          <p:cNvCxnSpPr>
            <a:cxnSpLocks/>
            <a:stCxn id="11" idx="1"/>
            <a:endCxn id="28" idx="1"/>
          </p:cNvCxnSpPr>
          <p:nvPr/>
        </p:nvCxnSpPr>
        <p:spPr>
          <a:xfrm rot="10800000" flipH="1" flipV="1">
            <a:off x="6745147" y="1934829"/>
            <a:ext cx="493849" cy="3522489"/>
          </a:xfrm>
          <a:prstGeom prst="bentConnector3">
            <a:avLst>
              <a:gd name="adj1" fmla="val -21601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5D20C939-009E-910F-A346-DF9636DC7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36856">
            <a:off x="10012949" y="2285863"/>
            <a:ext cx="1506774" cy="713398"/>
          </a:xfrm>
          <a:prstGeom prst="rect">
            <a:avLst/>
          </a:prstGeom>
        </p:spPr>
      </p:pic>
      <p:pic>
        <p:nvPicPr>
          <p:cNvPr id="47" name="图形 46" descr="链接 纯色填充">
            <a:extLst>
              <a:ext uri="{FF2B5EF4-FFF2-40B4-BE49-F238E27FC236}">
                <a16:creationId xmlns:a16="http://schemas.microsoft.com/office/drawing/2014/main" id="{EE8A15A7-5ED9-98AA-9DCC-5710A84A9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2886" y="4817107"/>
            <a:ext cx="476166" cy="476166"/>
          </a:xfrm>
          <a:prstGeom prst="rect">
            <a:avLst/>
          </a:prstGeom>
        </p:spPr>
      </p:pic>
      <p:pic>
        <p:nvPicPr>
          <p:cNvPr id="48" name="图形 47" descr="链接 纯色填充">
            <a:extLst>
              <a:ext uri="{FF2B5EF4-FFF2-40B4-BE49-F238E27FC236}">
                <a16:creationId xmlns:a16="http://schemas.microsoft.com/office/drawing/2014/main" id="{CEA827D3-298E-1222-2AA7-B37864663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5922" y="4817107"/>
            <a:ext cx="476166" cy="476166"/>
          </a:xfrm>
          <a:prstGeom prst="rect">
            <a:avLst/>
          </a:prstGeom>
        </p:spPr>
      </p:pic>
      <p:pic>
        <p:nvPicPr>
          <p:cNvPr id="49" name="图形 48" descr="链接 纯色填充">
            <a:extLst>
              <a:ext uri="{FF2B5EF4-FFF2-40B4-BE49-F238E27FC236}">
                <a16:creationId xmlns:a16="http://schemas.microsoft.com/office/drawing/2014/main" id="{88C14AF2-C839-645A-0603-A3FA29B11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8958" y="4817107"/>
            <a:ext cx="476166" cy="476166"/>
          </a:xfrm>
          <a:prstGeom prst="rect">
            <a:avLst/>
          </a:prstGeom>
        </p:spPr>
      </p:pic>
      <p:pic>
        <p:nvPicPr>
          <p:cNvPr id="53" name="图形 52" descr="链接 纯色填充">
            <a:extLst>
              <a:ext uri="{FF2B5EF4-FFF2-40B4-BE49-F238E27FC236}">
                <a16:creationId xmlns:a16="http://schemas.microsoft.com/office/drawing/2014/main" id="{20F3630A-7804-95B5-9348-6660C074B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61994" y="4817107"/>
            <a:ext cx="476166" cy="476166"/>
          </a:xfrm>
          <a:prstGeom prst="rect">
            <a:avLst/>
          </a:prstGeom>
        </p:spPr>
      </p:pic>
      <p:pic>
        <p:nvPicPr>
          <p:cNvPr id="54" name="图形 53" descr="链接 纯色填充">
            <a:extLst>
              <a:ext uri="{FF2B5EF4-FFF2-40B4-BE49-F238E27FC236}">
                <a16:creationId xmlns:a16="http://schemas.microsoft.com/office/drawing/2014/main" id="{E644B636-5BAF-F152-94AE-96199B3AA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5029" y="4817107"/>
            <a:ext cx="476166" cy="476166"/>
          </a:xfrm>
          <a:prstGeom prst="rect">
            <a:avLst/>
          </a:prstGeom>
        </p:spPr>
      </p:pic>
      <p:pic>
        <p:nvPicPr>
          <p:cNvPr id="55" name="图形 54" descr="链接 纯色填充">
            <a:extLst>
              <a:ext uri="{FF2B5EF4-FFF2-40B4-BE49-F238E27FC236}">
                <a16:creationId xmlns:a16="http://schemas.microsoft.com/office/drawing/2014/main" id="{9D8E2803-2244-A025-EE62-D7AD7F426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2886" y="5328914"/>
            <a:ext cx="476166" cy="476166"/>
          </a:xfrm>
          <a:prstGeom prst="rect">
            <a:avLst/>
          </a:prstGeom>
        </p:spPr>
      </p:pic>
      <p:pic>
        <p:nvPicPr>
          <p:cNvPr id="56" name="图形 55" descr="链接 纯色填充">
            <a:extLst>
              <a:ext uri="{FF2B5EF4-FFF2-40B4-BE49-F238E27FC236}">
                <a16:creationId xmlns:a16="http://schemas.microsoft.com/office/drawing/2014/main" id="{1ADCC0D9-7666-CA66-E14D-FF227CC9A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5922" y="5328914"/>
            <a:ext cx="476166" cy="476166"/>
          </a:xfrm>
          <a:prstGeom prst="rect">
            <a:avLst/>
          </a:prstGeom>
        </p:spPr>
      </p:pic>
      <p:pic>
        <p:nvPicPr>
          <p:cNvPr id="57" name="图形 56" descr="链接 纯色填充">
            <a:extLst>
              <a:ext uri="{FF2B5EF4-FFF2-40B4-BE49-F238E27FC236}">
                <a16:creationId xmlns:a16="http://schemas.microsoft.com/office/drawing/2014/main" id="{03DE4892-2539-A953-B575-9E874DA26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8958" y="5328914"/>
            <a:ext cx="476166" cy="476166"/>
          </a:xfrm>
          <a:prstGeom prst="rect">
            <a:avLst/>
          </a:prstGeom>
        </p:spPr>
      </p:pic>
      <p:pic>
        <p:nvPicPr>
          <p:cNvPr id="58" name="图形 57" descr="链接 纯色填充">
            <a:extLst>
              <a:ext uri="{FF2B5EF4-FFF2-40B4-BE49-F238E27FC236}">
                <a16:creationId xmlns:a16="http://schemas.microsoft.com/office/drawing/2014/main" id="{C92A5E0C-3808-7CB0-A7D7-BB1D228BF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61994" y="5328914"/>
            <a:ext cx="476166" cy="476166"/>
          </a:xfrm>
          <a:prstGeom prst="rect">
            <a:avLst/>
          </a:prstGeom>
        </p:spPr>
      </p:pic>
      <p:pic>
        <p:nvPicPr>
          <p:cNvPr id="59" name="图形 58" descr="链接 纯色填充">
            <a:extLst>
              <a:ext uri="{FF2B5EF4-FFF2-40B4-BE49-F238E27FC236}">
                <a16:creationId xmlns:a16="http://schemas.microsoft.com/office/drawing/2014/main" id="{FBCE9AC9-FD5C-1BAF-52D5-58465677D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5029" y="5328914"/>
            <a:ext cx="476166" cy="47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4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96296E-6 L -0.06446 -0.19977 " pathEditMode="relative" rAng="0" ptsTypes="AA">
                                      <p:cBhvr>
                                        <p:cTn id="107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9" y="-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446 -0.19977 L 5E-6 -7.40741E-7 " pathEditMode="relative" rAng="0" ptsTypes="AA">
                                      <p:cBhvr>
                                        <p:cTn id="111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6" y="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7" grpId="0" animBg="1"/>
      <p:bldP spid="28" grpId="0" animBg="1"/>
      <p:bldP spid="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2339AF3-3E1D-B704-ADD7-953A3553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JDBC </a:t>
            </a:r>
            <a:r>
              <a:rPr lang="en-US" altLang="zh-CN" b="0"/>
              <a:t>VS</a:t>
            </a:r>
            <a:r>
              <a:rPr lang="en-US" altLang="zh-CN"/>
              <a:t> Mybatis</a:t>
            </a:r>
            <a:endParaRPr lang="zh-CN" altLang="en-US"/>
          </a:p>
        </p:txBody>
      </p:sp>
      <p:grpSp>
        <p:nvGrpSpPr>
          <p:cNvPr id="2" name="组合 2">
            <a:extLst>
              <a:ext uri="{FF2B5EF4-FFF2-40B4-BE49-F238E27FC236}">
                <a16:creationId xmlns:a16="http://schemas.microsoft.com/office/drawing/2014/main" id="{DE755F5A-817C-F552-16C5-9E6321251FC6}"/>
              </a:ext>
            </a:extLst>
          </p:cNvPr>
          <p:cNvGrpSpPr/>
          <p:nvPr/>
        </p:nvGrpSpPr>
        <p:grpSpPr>
          <a:xfrm>
            <a:off x="647543" y="1071188"/>
            <a:ext cx="6941379" cy="1473491"/>
            <a:chOff x="2297719" y="3660322"/>
            <a:chExt cx="7648113" cy="1473578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BB0C1FED-ABB9-D113-D6D2-72C7B66A10F6}"/>
                </a:ext>
              </a:extLst>
            </p:cNvPr>
            <p:cNvSpPr/>
            <p:nvPr/>
          </p:nvSpPr>
          <p:spPr>
            <a:xfrm>
              <a:off x="2297726" y="3660326"/>
              <a:ext cx="7648106" cy="1473574"/>
            </a:xfrm>
            <a:prstGeom prst="roundRect">
              <a:avLst>
                <a:gd name="adj" fmla="val 5563"/>
              </a:avLst>
            </a:prstGeom>
            <a:solidFill>
              <a:srgbClr val="D1FFE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288000" rIns="36000" bIns="0" rtlCol="0" anchor="t"/>
            <a:lstStyle/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rgbClr val="083080"/>
                  </a:solidFill>
                  <a:effectLst/>
                  <a:latin typeface="Fira Code" panose="020B0809050000020004" pitchFamily="49" charset="0"/>
                </a:rPr>
                <a:t>spring.datasource.url</a:t>
              </a: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=</a:t>
              </a:r>
              <a:r>
                <a:rPr lang="en-US" altLang="zh-CN" sz="12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jdbc:mysql://localhost:3306/web</a:t>
              </a:r>
              <a:br>
                <a:rPr lang="en-US" altLang="zh-CN" sz="12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200">
                  <a:solidFill>
                    <a:srgbClr val="083080"/>
                  </a:solidFill>
                  <a:effectLst/>
                  <a:latin typeface="Fira Code" panose="020B0809050000020004" pitchFamily="49" charset="0"/>
                </a:rPr>
                <a:t>spring.datasource.driver-class-name</a:t>
              </a: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=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com</a:t>
              </a:r>
              <a:r>
                <a:rPr lang="en-US" altLang="zh-CN" sz="12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.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mysql</a:t>
              </a:r>
              <a:r>
                <a:rPr lang="en-US" altLang="zh-CN" sz="12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.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cj</a:t>
              </a:r>
              <a:r>
                <a:rPr lang="en-US" altLang="zh-CN" sz="12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.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jdbc</a:t>
              </a:r>
              <a:r>
                <a:rPr lang="en-US" altLang="zh-CN" sz="12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.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Driver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200">
                  <a:solidFill>
                    <a:srgbClr val="083080"/>
                  </a:solidFill>
                  <a:effectLst/>
                  <a:latin typeface="Fira Code" panose="020B0809050000020004" pitchFamily="49" charset="0"/>
                </a:rPr>
                <a:t>spring.datasource.username</a:t>
              </a: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=</a:t>
              </a:r>
              <a:r>
                <a:rPr lang="en-US" altLang="zh-CN" sz="12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root</a:t>
              </a:r>
              <a:br>
                <a:rPr lang="en-US" altLang="zh-CN" sz="12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200">
                  <a:solidFill>
                    <a:srgbClr val="083080"/>
                  </a:solidFill>
                  <a:effectLst/>
                  <a:latin typeface="Fira Code" panose="020B0809050000020004" pitchFamily="49" charset="0"/>
                </a:rPr>
                <a:t>spring.datasource.password</a:t>
              </a: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=</a:t>
              </a:r>
              <a:r>
                <a:rPr lang="en-US" altLang="zh-CN" sz="12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1234</a:t>
              </a:r>
              <a:endParaRPr lang="en-US" altLang="zh-CN" sz="1200">
                <a:solidFill>
                  <a:srgbClr val="080808"/>
                </a:solidFill>
                <a:effectLst/>
                <a:latin typeface="Fira Code" panose="020B0809050000020004" pitchFamily="49" charset="0"/>
              </a:endParaRPr>
            </a:p>
          </p:txBody>
        </p:sp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8CC0F57E-B16F-D947-075E-1CB8C629DA75}"/>
                </a:ext>
              </a:extLst>
            </p:cNvPr>
            <p:cNvSpPr/>
            <p:nvPr/>
          </p:nvSpPr>
          <p:spPr>
            <a:xfrm>
              <a:off x="2297719" y="3660322"/>
              <a:ext cx="7648106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10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application.properties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E700C39-1975-EA8C-43E7-0EFFD63D37A4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AF5FC3F7-3806-E2CC-E46D-762A4B5B1798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075812D-C6FF-EC28-0F94-790A1E3B98B3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!!组合 2">
            <a:extLst>
              <a:ext uri="{FF2B5EF4-FFF2-40B4-BE49-F238E27FC236}">
                <a16:creationId xmlns:a16="http://schemas.microsoft.com/office/drawing/2014/main" id="{A63AB018-CFE6-6938-D623-33674FDC216E}"/>
              </a:ext>
            </a:extLst>
          </p:cNvPr>
          <p:cNvGrpSpPr/>
          <p:nvPr/>
        </p:nvGrpSpPr>
        <p:grpSpPr>
          <a:xfrm>
            <a:off x="639163" y="3282378"/>
            <a:ext cx="6949753" cy="1736060"/>
            <a:chOff x="2297720" y="3660322"/>
            <a:chExt cx="7657340" cy="1736164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2706BC8-DAD0-CC69-073E-2A0080CD9B50}"/>
                </a:ext>
              </a:extLst>
            </p:cNvPr>
            <p:cNvSpPr/>
            <p:nvPr/>
          </p:nvSpPr>
          <p:spPr>
            <a:xfrm>
              <a:off x="2297727" y="3660326"/>
              <a:ext cx="7657333" cy="1736160"/>
            </a:xfrm>
            <a:prstGeom prst="roundRect">
              <a:avLst>
                <a:gd name="adj" fmla="val 4601"/>
              </a:avLst>
            </a:prstGeom>
            <a:solidFill>
              <a:srgbClr val="D1FFE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288000" rIns="36000" bIns="0" rtlCol="0" anchor="t"/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>
                  <a:solidFill>
                    <a:srgbClr val="9E880D"/>
                  </a:solidFill>
                  <a:effectLst/>
                  <a:latin typeface="Fira Code" panose="020B0809050000020004" pitchFamily="49" charset="0"/>
                </a:rPr>
                <a:t>@Mapper</a:t>
              </a:r>
              <a:br>
                <a:rPr lang="en-US" altLang="zh-CN" sz="1200">
                  <a:solidFill>
                    <a:srgbClr val="9E880D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200"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public interface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UserMapper </a:t>
              </a: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{</a:t>
              </a:r>
              <a:br>
                <a:rPr lang="en-US" altLang="zh-CN" sz="1200" i="1">
                  <a:solidFill>
                    <a:srgbClr val="8C8C8C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200" i="1">
                  <a:solidFill>
                    <a:srgbClr val="8C8C8C"/>
                  </a:solidFill>
                  <a:effectLst/>
                  <a:latin typeface="Fira Code" panose="020B0809050000020004" pitchFamily="49" charset="0"/>
                </a:rPr>
                <a:t>    </a:t>
              </a:r>
              <a:r>
                <a:rPr lang="en-US" altLang="zh-CN" sz="1200">
                  <a:solidFill>
                    <a:srgbClr val="9E880D"/>
                  </a:solidFill>
                  <a:effectLst/>
                  <a:latin typeface="Fira Code" panose="020B0809050000020004" pitchFamily="49" charset="0"/>
                </a:rPr>
                <a:t>@Select</a:t>
              </a: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(</a:t>
              </a:r>
              <a:r>
                <a:rPr lang="en-US" altLang="zh-CN" sz="12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"select * from user"</a:t>
              </a: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)</a:t>
              </a:r>
              <a:b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</a:t>
              </a:r>
              <a:r>
                <a:rPr lang="en-US" altLang="zh-CN" sz="1200"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public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List</a:t>
              </a: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&lt;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User</a:t>
              </a: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&gt; </a:t>
              </a:r>
              <a:r>
                <a:rPr lang="en-US" altLang="zh-CN" sz="1200">
                  <a:solidFill>
                    <a:srgbClr val="00627A"/>
                  </a:solidFill>
                  <a:effectLst/>
                  <a:latin typeface="Fira Code" panose="020B0809050000020004" pitchFamily="49" charset="0"/>
                </a:rPr>
                <a:t>findAll</a:t>
              </a: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();</a:t>
              </a:r>
              <a:b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}</a:t>
              </a:r>
            </a:p>
          </p:txBody>
        </p:sp>
        <p:sp>
          <p:nvSpPr>
            <p:cNvPr id="12" name="矩形: 圆顶角 11">
              <a:extLst>
                <a:ext uri="{FF2B5EF4-FFF2-40B4-BE49-F238E27FC236}">
                  <a16:creationId xmlns:a16="http://schemas.microsoft.com/office/drawing/2014/main" id="{60589EDA-FBD4-F1F2-CC08-98CE319F0AB4}"/>
                </a:ext>
              </a:extLst>
            </p:cNvPr>
            <p:cNvSpPr/>
            <p:nvPr/>
          </p:nvSpPr>
          <p:spPr>
            <a:xfrm>
              <a:off x="2297720" y="3660322"/>
              <a:ext cx="7657333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10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Mapper</a:t>
              </a:r>
              <a:r>
                <a:rPr lang="zh-CN" altLang="en-US" sz="110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接口</a:t>
              </a:r>
              <a:endParaRPr lang="en-US" altLang="zh-CN" sz="11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7060ADB-388B-6ABC-CEAD-E97FCCD46E6D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9F25666-5B4C-7B6F-7F68-E56522FB9227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376ADF64-ED86-F6BC-B51B-AA96311BB408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CCCC1003-74B6-434B-6EC9-CD1F947CF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595" y="2042769"/>
            <a:ext cx="1740575" cy="152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7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3062D23-E127-621D-D383-482A0D547C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Mybatis</a:t>
            </a:r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0C6BA-5201-F290-10AA-FA95353CF9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1439" y="2924827"/>
            <a:ext cx="3692525" cy="2740867"/>
          </a:xfrm>
        </p:spPr>
        <p:txBody>
          <a:bodyPr/>
          <a:lstStyle/>
          <a:p>
            <a:r>
              <a:rPr lang="zh-CN" altLang="en-US">
                <a:latin typeface="+mn-lt"/>
              </a:rPr>
              <a:t>入门程序</a:t>
            </a:r>
            <a:endParaRPr lang="en-US" altLang="zh-CN">
              <a:latin typeface="+mn-lt"/>
            </a:endParaRPr>
          </a:p>
          <a:p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+mn-lt"/>
              </a:rPr>
              <a:t>JDBC VS Mybatis</a:t>
            </a:r>
          </a:p>
          <a:p>
            <a:r>
              <a:rPr lang="zh-CN" altLang="en-US">
                <a:solidFill>
                  <a:srgbClr val="C00000"/>
                </a:solidFill>
                <a:latin typeface="+mn-lt"/>
              </a:rPr>
              <a:t>数据库连接池</a:t>
            </a:r>
            <a:endParaRPr lang="en-US" altLang="zh-CN">
              <a:solidFill>
                <a:srgbClr val="C00000"/>
              </a:solidFill>
              <a:latin typeface="+mn-lt"/>
            </a:endParaRPr>
          </a:p>
          <a:p>
            <a:r>
              <a:rPr lang="zh-CN" altLang="en-US">
                <a:latin typeface="+mn-lt"/>
              </a:rPr>
              <a:t>增删改查操作</a:t>
            </a:r>
            <a:endParaRPr lang="en-US" altLang="zh-CN">
              <a:latin typeface="+mn-lt"/>
            </a:endParaRPr>
          </a:p>
          <a:p>
            <a:r>
              <a:rPr lang="en-US" altLang="zh-CN">
                <a:latin typeface="+mn-lt"/>
              </a:rPr>
              <a:t>XML</a:t>
            </a:r>
            <a:r>
              <a:rPr lang="zh-CN" altLang="en-US">
                <a:latin typeface="+mn-lt"/>
              </a:rPr>
              <a:t>映射配置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EA7577-DD29-B80B-2AB0-38D78328E2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849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7ED219-B0E7-838C-1AD0-75A8B6F67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3508183"/>
          </a:xfrm>
        </p:spPr>
        <p:txBody>
          <a:bodyPr/>
          <a:lstStyle/>
          <a:p>
            <a:pPr marL="360000" indent="-28575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</a:rPr>
              <a:t>数据库连接池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是个容器，负责分配、管理数据库连接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(Connection)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。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360000" indent="-28575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它允许应用程序重复使用一个现有的数据库连接，而不是再重新建立一个。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360000" indent="-28575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释放空闲时间超过最大空闲时间的连接，来避免因为没有释放连接而引起的数据库连接遗漏。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360000" indent="-28575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优势：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684000" lvl="2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zh-CN" altLang="en-US" sz="16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资源重用</a:t>
            </a:r>
            <a:endParaRPr lang="en-US" altLang="zh-CN" sz="1600" b="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84000" lvl="2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zh-CN" altLang="en-US" sz="16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提升系统响应速度</a:t>
            </a:r>
            <a:endParaRPr lang="en-US" altLang="zh-CN" sz="1600" b="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84000" lvl="2" indent="-342900" defTabSz="36000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zh-CN" altLang="en-US" sz="16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避免数据库连接遗漏</a:t>
            </a:r>
            <a:endParaRPr lang="en-US" altLang="zh-CN" sz="1600" b="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2339AF3-3E1D-B704-ADD7-953A3553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数据库连接池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B177A6D-507B-397F-982F-BD12B0480116}"/>
              </a:ext>
            </a:extLst>
          </p:cNvPr>
          <p:cNvGrpSpPr/>
          <p:nvPr/>
        </p:nvGrpSpPr>
        <p:grpSpPr>
          <a:xfrm>
            <a:off x="1100484" y="5184915"/>
            <a:ext cx="3715131" cy="1048741"/>
            <a:chOff x="916850" y="4903564"/>
            <a:chExt cx="3715131" cy="1048741"/>
          </a:xfrm>
        </p:grpSpPr>
        <p:pic>
          <p:nvPicPr>
            <p:cNvPr id="3" name="图形 2" descr="用户 轮廓">
              <a:extLst>
                <a:ext uri="{FF2B5EF4-FFF2-40B4-BE49-F238E27FC236}">
                  <a16:creationId xmlns:a16="http://schemas.microsoft.com/office/drawing/2014/main" id="{A2C5A45B-4575-66C9-27DF-5F7E41107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6850" y="5108955"/>
              <a:ext cx="533398" cy="533398"/>
            </a:xfrm>
            <a:prstGeom prst="rect">
              <a:avLst/>
            </a:prstGeom>
          </p:spPr>
        </p:pic>
        <p:sp>
          <p:nvSpPr>
            <p:cNvPr id="4" name="矩形: 对角圆角 3">
              <a:extLst>
                <a:ext uri="{FF2B5EF4-FFF2-40B4-BE49-F238E27FC236}">
                  <a16:creationId xmlns:a16="http://schemas.microsoft.com/office/drawing/2014/main" id="{CD825D94-4AA0-D2CB-9B3E-65D1D16CA3A7}"/>
                </a:ext>
              </a:extLst>
            </p:cNvPr>
            <p:cNvSpPr/>
            <p:nvPr/>
          </p:nvSpPr>
          <p:spPr>
            <a:xfrm>
              <a:off x="2068232" y="5206406"/>
              <a:ext cx="1021821" cy="353977"/>
            </a:xfrm>
            <a:prstGeom prst="round2Diag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SQL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058A70C-9C0E-484F-2347-295B658D6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1455" y="4903564"/>
              <a:ext cx="750526" cy="1048741"/>
            </a:xfrm>
            <a:prstGeom prst="rect">
              <a:avLst/>
            </a:prstGeom>
          </p:spPr>
        </p:pic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4436E78F-1BEA-498E-DD71-D5B71EF9653C}"/>
                </a:ext>
              </a:extLst>
            </p:cNvPr>
            <p:cNvCxnSpPr>
              <a:cxnSpLocks/>
              <a:stCxn id="3" idx="3"/>
              <a:endCxn id="4" idx="2"/>
            </p:cNvCxnSpPr>
            <p:nvPr/>
          </p:nvCxnSpPr>
          <p:spPr>
            <a:xfrm>
              <a:off x="1450248" y="5375654"/>
              <a:ext cx="617984" cy="774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ADA3E45D-A577-0432-8270-909C36789378}"/>
                </a:ext>
              </a:extLst>
            </p:cNvPr>
            <p:cNvCxnSpPr>
              <a:cxnSpLocks/>
            </p:cNvCxnSpPr>
            <p:nvPr/>
          </p:nvCxnSpPr>
          <p:spPr>
            <a:xfrm>
              <a:off x="3155886" y="5387033"/>
              <a:ext cx="680916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形 10" descr="链接 纯色填充">
            <a:extLst>
              <a:ext uri="{FF2B5EF4-FFF2-40B4-BE49-F238E27FC236}">
                <a16:creationId xmlns:a16="http://schemas.microsoft.com/office/drawing/2014/main" id="{5A616D6D-8F1F-943E-3C27-D8EFBC165A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24693" y="4946832"/>
            <a:ext cx="476166" cy="476166"/>
          </a:xfrm>
          <a:prstGeom prst="rect">
            <a:avLst/>
          </a:prstGeom>
        </p:spPr>
      </p:pic>
      <p:sp>
        <p:nvSpPr>
          <p:cNvPr id="12" name="矩形: 对角圆角 11">
            <a:extLst>
              <a:ext uri="{FF2B5EF4-FFF2-40B4-BE49-F238E27FC236}">
                <a16:creationId xmlns:a16="http://schemas.microsoft.com/office/drawing/2014/main" id="{76A3A093-3FAF-9136-AE08-82511A60DEF5}"/>
              </a:ext>
            </a:extLst>
          </p:cNvPr>
          <p:cNvSpPr/>
          <p:nvPr/>
        </p:nvSpPr>
        <p:spPr>
          <a:xfrm>
            <a:off x="8153481" y="5398210"/>
            <a:ext cx="1618104" cy="654612"/>
          </a:xfrm>
          <a:prstGeom prst="round2Diag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SQL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A83CA18-27CE-D8F8-7A9D-77E2091542BC}"/>
              </a:ext>
            </a:extLst>
          </p:cNvPr>
          <p:cNvSpPr/>
          <p:nvPr/>
        </p:nvSpPr>
        <p:spPr>
          <a:xfrm>
            <a:off x="7701107" y="4231794"/>
            <a:ext cx="2522851" cy="824090"/>
          </a:xfrm>
          <a:prstGeom prst="roundRect">
            <a:avLst>
              <a:gd name="adj" fmla="val 77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DA0B200-1381-FD04-75CF-0356636B9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8430" y="5094970"/>
            <a:ext cx="750526" cy="1048741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1E1367E-3485-B195-4B84-B93868CE6010}"/>
              </a:ext>
            </a:extLst>
          </p:cNvPr>
          <p:cNvCxnSpPr>
            <a:cxnSpLocks/>
          </p:cNvCxnSpPr>
          <p:nvPr/>
        </p:nvCxnSpPr>
        <p:spPr>
          <a:xfrm>
            <a:off x="9820656" y="5704620"/>
            <a:ext cx="107877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形 19" descr="用户 轮廓">
            <a:extLst>
              <a:ext uri="{FF2B5EF4-FFF2-40B4-BE49-F238E27FC236}">
                <a16:creationId xmlns:a16="http://schemas.microsoft.com/office/drawing/2014/main" id="{ED683F26-15B2-8091-5319-A268FDF25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8295" y="4828271"/>
            <a:ext cx="533398" cy="533398"/>
          </a:xfrm>
          <a:prstGeom prst="rect">
            <a:avLst/>
          </a:prstGeom>
        </p:spPr>
      </p:pic>
      <p:pic>
        <p:nvPicPr>
          <p:cNvPr id="21" name="图形 20" descr="用户 轮廓">
            <a:extLst>
              <a:ext uri="{FF2B5EF4-FFF2-40B4-BE49-F238E27FC236}">
                <a16:creationId xmlns:a16="http://schemas.microsoft.com/office/drawing/2014/main" id="{F56A6CCD-18BC-257D-0613-88049FFAA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1719" y="5382820"/>
            <a:ext cx="533398" cy="533398"/>
          </a:xfrm>
          <a:prstGeom prst="rect">
            <a:avLst/>
          </a:prstGeom>
        </p:spPr>
      </p:pic>
      <p:pic>
        <p:nvPicPr>
          <p:cNvPr id="22" name="图形 21" descr="用户 轮廓">
            <a:extLst>
              <a:ext uri="{FF2B5EF4-FFF2-40B4-BE49-F238E27FC236}">
                <a16:creationId xmlns:a16="http://schemas.microsoft.com/office/drawing/2014/main" id="{929B16CC-5F64-C4C6-F182-515EE4F0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3284" y="5999846"/>
            <a:ext cx="533398" cy="533398"/>
          </a:xfrm>
          <a:prstGeom prst="rect">
            <a:avLst/>
          </a:prstGeom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A77502B-7392-24ED-C509-2FBB7AD4EF62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6681693" y="5094970"/>
            <a:ext cx="1414213" cy="52437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0659707-F8D8-773F-927A-8D63D954BEA7}"/>
              </a:ext>
            </a:extLst>
          </p:cNvPr>
          <p:cNvCxnSpPr>
            <a:cxnSpLocks/>
          </p:cNvCxnSpPr>
          <p:nvPr/>
        </p:nvCxnSpPr>
        <p:spPr>
          <a:xfrm>
            <a:off x="6638684" y="5725516"/>
            <a:ext cx="1457222" cy="1008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7EE9D2B-F3F8-7FF1-3818-41CD26C767EB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6696682" y="5870810"/>
            <a:ext cx="1399224" cy="39573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8C839B1F-2FBA-3056-43A9-5B9A99001D55}"/>
              </a:ext>
            </a:extLst>
          </p:cNvPr>
          <p:cNvSpPr txBox="1"/>
          <p:nvPr/>
        </p:nvSpPr>
        <p:spPr>
          <a:xfrm>
            <a:off x="8399612" y="3948281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数据库连接池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7" name="图形 26" descr="闹钟 轮廓">
            <a:extLst>
              <a:ext uri="{FF2B5EF4-FFF2-40B4-BE49-F238E27FC236}">
                <a16:creationId xmlns:a16="http://schemas.microsoft.com/office/drawing/2014/main" id="{35560ACB-CFCE-96D6-0A8A-D510B21654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96682" y="6293866"/>
            <a:ext cx="352372" cy="352372"/>
          </a:xfrm>
          <a:prstGeom prst="rect">
            <a:avLst/>
          </a:prstGeom>
        </p:spPr>
      </p:pic>
      <p:pic>
        <p:nvPicPr>
          <p:cNvPr id="29" name="图形 28" descr="链接 纯色填充">
            <a:extLst>
              <a:ext uri="{FF2B5EF4-FFF2-40B4-BE49-F238E27FC236}">
                <a16:creationId xmlns:a16="http://schemas.microsoft.com/office/drawing/2014/main" id="{5CFDA2BE-CBC3-E096-CDBF-B3B78EE726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6073" y="4393911"/>
            <a:ext cx="476166" cy="476166"/>
          </a:xfrm>
          <a:prstGeom prst="rect">
            <a:avLst/>
          </a:prstGeom>
        </p:spPr>
      </p:pic>
      <p:pic>
        <p:nvPicPr>
          <p:cNvPr id="30" name="图形 29" descr="链接 纯色填充">
            <a:extLst>
              <a:ext uri="{FF2B5EF4-FFF2-40B4-BE49-F238E27FC236}">
                <a16:creationId xmlns:a16="http://schemas.microsoft.com/office/drawing/2014/main" id="{6097054F-830D-4D49-7DB7-C41C731C53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14617" y="4442541"/>
            <a:ext cx="476166" cy="476166"/>
          </a:xfrm>
          <a:prstGeom prst="rect">
            <a:avLst/>
          </a:prstGeom>
        </p:spPr>
      </p:pic>
      <p:pic>
        <p:nvPicPr>
          <p:cNvPr id="31" name="图形 30" descr="链接 纯色填充">
            <a:extLst>
              <a:ext uri="{FF2B5EF4-FFF2-40B4-BE49-F238E27FC236}">
                <a16:creationId xmlns:a16="http://schemas.microsoft.com/office/drawing/2014/main" id="{211368E7-A766-B271-6D98-DFBDA30DA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43139" y="4430689"/>
            <a:ext cx="476166" cy="476166"/>
          </a:xfrm>
          <a:prstGeom prst="rect">
            <a:avLst/>
          </a:prstGeom>
        </p:spPr>
      </p:pic>
      <p:pic>
        <p:nvPicPr>
          <p:cNvPr id="32" name="图形 31" descr="链接 纯色填充">
            <a:extLst>
              <a:ext uri="{FF2B5EF4-FFF2-40B4-BE49-F238E27FC236}">
                <a16:creationId xmlns:a16="http://schemas.microsoft.com/office/drawing/2014/main" id="{7AB0C42B-A147-A92F-308F-19CF6D5FF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42260" y="4442541"/>
            <a:ext cx="476166" cy="47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3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0.17422 0.07639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11" y="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422 0.07639 L -1.04167E-6 -2.96296E-6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-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0.17591 0.16088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02" y="8032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-0.2237 0.25278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85" y="12639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-0.27721 0.07106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3" y="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91 0.16088 L -3.95833E-6 2.96296E-6 " pathEditMode="relative" rAng="0" ptsTypes="AA">
                                      <p:cBhvr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-8102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722 0.07106 L 1.25E-6 2.59259E-6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80" y="-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2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37 0.25278 L 3.125E-6 -7.40741E-7 " pathEditMode="relative" rAng="0" ptsTypes="AA">
                                      <p:cBhvr>
                                        <p:cTn id="10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24" y="-1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2339AF3-3E1D-B704-ADD7-953A3553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数据库连接池</a:t>
            </a:r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1DE0A7E2-8B72-965A-FE67-BE50AA0910E6}"/>
              </a:ext>
            </a:extLst>
          </p:cNvPr>
          <p:cNvSpPr txBox="1">
            <a:spLocks/>
          </p:cNvSpPr>
          <p:nvPr/>
        </p:nvSpPr>
        <p:spPr>
          <a:xfrm>
            <a:off x="576196" y="2780610"/>
            <a:ext cx="10698800" cy="51719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/>
                </a:solidFill>
                <a:latin typeface="Fira Code" panose="020B0809050000020004" pitchFamily="49" charset="0"/>
              </a:rPr>
              <a:t>常见产品：</a:t>
            </a:r>
          </a:p>
        </p:txBody>
      </p:sp>
      <p:sp>
        <p:nvSpPr>
          <p:cNvPr id="31" name="文本占位符 1">
            <a:extLst>
              <a:ext uri="{FF2B5EF4-FFF2-40B4-BE49-F238E27FC236}">
                <a16:creationId xmlns:a16="http://schemas.microsoft.com/office/drawing/2014/main" id="{3D86DC84-CC05-9E3B-E832-1DD1A74AA032}"/>
              </a:ext>
            </a:extLst>
          </p:cNvPr>
          <p:cNvSpPr txBox="1">
            <a:spLocks/>
          </p:cNvSpPr>
          <p:nvPr/>
        </p:nvSpPr>
        <p:spPr>
          <a:xfrm>
            <a:off x="576196" y="5117538"/>
            <a:ext cx="10698800" cy="137659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360000">
              <a:spcBef>
                <a:spcPts val="0"/>
              </a:spcBef>
              <a:buFont typeface="Wingdings" panose="05000000000000000000" pitchFamily="2" charset="2"/>
              <a:buChar char="l"/>
              <a:tabLst>
                <a:tab pos="360000" algn="l"/>
              </a:tabLst>
            </a:pPr>
            <a:r>
              <a:rPr lang="en-US" altLang="zh-CN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Druid</a:t>
            </a:r>
            <a:r>
              <a:rPr lang="zh-CN" altLang="en-US">
                <a:solidFill>
                  <a:schemeClr val="tx1"/>
                </a:solidFill>
                <a:latin typeface="Fira Code" panose="020B0809050000020004" pitchFamily="49" charset="0"/>
              </a:rPr>
              <a:t>（德鲁伊）</a:t>
            </a:r>
            <a:endParaRPr lang="en-US" altLang="zh-CN">
              <a:solidFill>
                <a:schemeClr val="tx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720000" lvl="1" indent="-285750" defTabSz="18000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14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Druid</a:t>
            </a: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连接池是阿里巴巴开源的数据库连接池项目</a:t>
            </a:r>
            <a:endParaRPr lang="en-US" altLang="zh-CN" sz="14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720000" lvl="1" indent="-285750" defTabSz="18000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功能强大，性能优秀，是</a:t>
            </a:r>
            <a:r>
              <a:rPr lang="en-US" altLang="zh-CN" sz="14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Java</a:t>
            </a: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语言最好的数据库连接池之一</a:t>
            </a:r>
          </a:p>
        </p:txBody>
      </p:sp>
      <p:sp>
        <p:nvSpPr>
          <p:cNvPr id="35" name="文本占位符 1">
            <a:extLst>
              <a:ext uri="{FF2B5EF4-FFF2-40B4-BE49-F238E27FC236}">
                <a16:creationId xmlns:a16="http://schemas.microsoft.com/office/drawing/2014/main" id="{6230C9E3-696F-4301-6466-A9A06F50BF44}"/>
              </a:ext>
            </a:extLst>
          </p:cNvPr>
          <p:cNvSpPr txBox="1">
            <a:spLocks/>
          </p:cNvSpPr>
          <p:nvPr/>
        </p:nvSpPr>
        <p:spPr>
          <a:xfrm>
            <a:off x="576196" y="1109857"/>
            <a:ext cx="10698800" cy="46962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l"/>
              <a:tabLst>
                <a:tab pos="216000" algn="l"/>
              </a:tabLst>
            </a:pPr>
            <a:r>
              <a:rPr lang="zh-CN" altLang="en-US">
                <a:solidFill>
                  <a:schemeClr val="tx1"/>
                </a:solidFill>
                <a:latin typeface="Fira Code" panose="020B0809050000020004" pitchFamily="49" charset="0"/>
              </a:rPr>
              <a:t>标准接口：</a:t>
            </a:r>
            <a:r>
              <a:rPr lang="en-US" altLang="zh-CN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DataSource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4C12E06-3A42-D221-C19C-E7FAC0E0D1FD}"/>
              </a:ext>
            </a:extLst>
          </p:cNvPr>
          <p:cNvSpPr txBox="1"/>
          <p:nvPr/>
        </p:nvSpPr>
        <p:spPr>
          <a:xfrm>
            <a:off x="965452" y="1483278"/>
            <a:ext cx="10380984" cy="89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tabLst>
                <a:tab pos="216000" algn="l"/>
              </a:tabLst>
            </a:pP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lang="zh-CN" altLang="en-US" sz="1400">
                <a:latin typeface="Fira Code" panose="020B0809050000020004" pitchFamily="49" charset="0"/>
                <a:cs typeface="阿里巴巴普惠体" panose="00020600040101010101" pitchFamily="18" charset="-122"/>
              </a:rPr>
              <a:t>官方</a:t>
            </a: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(sun)</a:t>
            </a:r>
            <a:r>
              <a:rPr lang="zh-CN" altLang="en-US" sz="1400">
                <a:latin typeface="Fira Code" panose="020B0809050000020004" pitchFamily="49" charset="0"/>
                <a:cs typeface="阿里巴巴普惠体" panose="00020600040101010101" pitchFamily="18" charset="-122"/>
              </a:rPr>
              <a:t>提供的数据库连接池接口，由第三方组织实现此接口。</a:t>
            </a:r>
            <a:endParaRPr lang="en-US" altLang="zh-CN" sz="140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tabLst>
                <a:tab pos="216000" algn="l"/>
              </a:tabLst>
            </a:pP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lang="zh-CN" altLang="en-US" sz="1400">
                <a:latin typeface="Fira Code" panose="020B0809050000020004" pitchFamily="49" charset="0"/>
                <a:cs typeface="阿里巴巴普惠体" panose="00020600040101010101" pitchFamily="18" charset="-122"/>
              </a:rPr>
              <a:t>功能：获取连接 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9ED2DEDA-5FEC-BE7F-DCED-2170F0C3D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823" y="2089249"/>
            <a:ext cx="4994294" cy="291006"/>
          </a:xfrm>
          <a:prstGeom prst="roundRect">
            <a:avLst/>
          </a:prstGeom>
          <a:ln w="6350">
            <a:solidFill>
              <a:sysClr val="window" lastClr="FFFFFF">
                <a:lumMod val="50000"/>
              </a:sysClr>
            </a:solidFill>
            <a:prstDash val="dash"/>
          </a:ln>
        </p:spPr>
      </p:pic>
      <p:sp>
        <p:nvSpPr>
          <p:cNvPr id="38" name="矩形: 对角圆角 37">
            <a:extLst>
              <a:ext uri="{FF2B5EF4-FFF2-40B4-BE49-F238E27FC236}">
                <a16:creationId xmlns:a16="http://schemas.microsoft.com/office/drawing/2014/main" id="{3DCF5CE1-107C-2748-A97E-33557CA51910}"/>
              </a:ext>
            </a:extLst>
          </p:cNvPr>
          <p:cNvSpPr/>
          <p:nvPr/>
        </p:nvSpPr>
        <p:spPr>
          <a:xfrm>
            <a:off x="1052618" y="3504197"/>
            <a:ext cx="1471505" cy="1489551"/>
          </a:xfrm>
          <a:prstGeom prst="round2DiagRect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BCCFF"/>
              </a:gs>
              <a:gs pos="100000">
                <a:srgbClr val="3333FF"/>
              </a:gs>
            </a:gsLst>
            <a:lin ang="3000000" scaled="0"/>
          </a:gradFill>
          <a:ln w="254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lang="en-US" altLang="zh-CN" sz="2000" b="1" kern="0">
                <a:solidFill>
                  <a:schemeClr val="bg1"/>
                </a:solidFill>
                <a:cs typeface="阿里巴巴普惠体" panose="00020600040101010101" pitchFamily="18" charset="-122"/>
              </a:rPr>
              <a:t>C3P0</a:t>
            </a:r>
            <a:endParaRPr kumimoji="0" lang="en-US" altLang="zh-CN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阿里巴巴普惠体" panose="00020600040101010101" pitchFamily="18" charset="-122"/>
            </a:endParaRPr>
          </a:p>
        </p:txBody>
      </p:sp>
      <p:sp>
        <p:nvSpPr>
          <p:cNvPr id="39" name="矩形: 对角圆角 38">
            <a:extLst>
              <a:ext uri="{FF2B5EF4-FFF2-40B4-BE49-F238E27FC236}">
                <a16:creationId xmlns:a16="http://schemas.microsoft.com/office/drawing/2014/main" id="{2DAB0D42-7311-9170-93FA-155F6CA585E1}"/>
              </a:ext>
            </a:extLst>
          </p:cNvPr>
          <p:cNvSpPr/>
          <p:nvPr/>
        </p:nvSpPr>
        <p:spPr>
          <a:xfrm>
            <a:off x="3740349" y="3504197"/>
            <a:ext cx="1471505" cy="1489551"/>
          </a:xfrm>
          <a:prstGeom prst="round2DiagRect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BCCFF"/>
              </a:gs>
              <a:gs pos="100000">
                <a:srgbClr val="3333FF"/>
              </a:gs>
            </a:gsLst>
            <a:lin ang="3000000" scaled="0"/>
          </a:gradFill>
          <a:ln w="254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lang="en-US" altLang="zh-CN" sz="2000" b="1" kern="0">
                <a:solidFill>
                  <a:schemeClr val="bg1"/>
                </a:solidFill>
                <a:cs typeface="阿里巴巴普惠体" panose="00020600040101010101" pitchFamily="18" charset="-122"/>
              </a:rPr>
              <a:t>DBCP</a:t>
            </a:r>
            <a:endParaRPr kumimoji="0" lang="en-US" altLang="zh-CN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阿里巴巴普惠体" panose="00020600040101010101" pitchFamily="18" charset="-122"/>
            </a:endParaRPr>
          </a:p>
        </p:txBody>
      </p:sp>
      <p:sp>
        <p:nvSpPr>
          <p:cNvPr id="40" name="矩形: 对角圆角 39">
            <a:extLst>
              <a:ext uri="{FF2B5EF4-FFF2-40B4-BE49-F238E27FC236}">
                <a16:creationId xmlns:a16="http://schemas.microsoft.com/office/drawing/2014/main" id="{912896C3-1402-BAD2-B0AF-4631C44FAFF4}"/>
              </a:ext>
            </a:extLst>
          </p:cNvPr>
          <p:cNvSpPr/>
          <p:nvPr/>
        </p:nvSpPr>
        <p:spPr>
          <a:xfrm>
            <a:off x="6428080" y="3504197"/>
            <a:ext cx="1471505" cy="1489551"/>
          </a:xfrm>
          <a:prstGeom prst="round2DiagRect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BCCFF"/>
              </a:gs>
              <a:gs pos="100000">
                <a:srgbClr val="3333FF"/>
              </a:gs>
            </a:gsLst>
            <a:lin ang="3000000" scaled="0"/>
          </a:gradFill>
          <a:ln w="254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lang="en-US" altLang="zh-CN" sz="2000" b="1" kern="0">
                <a:solidFill>
                  <a:schemeClr val="bg1"/>
                </a:solidFill>
                <a:cs typeface="阿里巴巴普惠体" panose="00020600040101010101" pitchFamily="18" charset="-122"/>
              </a:rPr>
              <a:t>Druid</a:t>
            </a:r>
            <a:endParaRPr kumimoji="0" lang="en-US" altLang="zh-CN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阿里巴巴普惠体" panose="00020600040101010101" pitchFamily="18" charset="-122"/>
            </a:endParaRPr>
          </a:p>
        </p:txBody>
      </p:sp>
      <p:sp>
        <p:nvSpPr>
          <p:cNvPr id="41" name="矩形: 对角圆角 40">
            <a:extLst>
              <a:ext uri="{FF2B5EF4-FFF2-40B4-BE49-F238E27FC236}">
                <a16:creationId xmlns:a16="http://schemas.microsoft.com/office/drawing/2014/main" id="{5DEA0397-408B-8CA2-D287-A64C07DA2472}"/>
              </a:ext>
            </a:extLst>
          </p:cNvPr>
          <p:cNvSpPr/>
          <p:nvPr/>
        </p:nvSpPr>
        <p:spPr>
          <a:xfrm>
            <a:off x="9115812" y="3504197"/>
            <a:ext cx="1471505" cy="1489551"/>
          </a:xfrm>
          <a:prstGeom prst="round2DiagRect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BCCFF"/>
              </a:gs>
              <a:gs pos="100000">
                <a:srgbClr val="3333FF"/>
              </a:gs>
            </a:gsLst>
            <a:lin ang="3000000" scaled="0"/>
          </a:gradFill>
          <a:ln w="254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lang="en-US" altLang="zh-CN" sz="2000" b="1" kern="0">
                <a:solidFill>
                  <a:schemeClr val="bg1"/>
                </a:solidFill>
                <a:cs typeface="阿里巴巴普惠体" panose="00020600040101010101" pitchFamily="18" charset="-122"/>
              </a:rPr>
              <a:t>Hikari</a:t>
            </a:r>
            <a:endParaRPr lang="en-US" altLang="zh-CN" b="1" kern="0">
              <a:solidFill>
                <a:schemeClr val="bg1"/>
              </a:solidFill>
              <a:cs typeface="阿里巴巴普惠体" panose="00020600040101010101" pitchFamily="18" charset="-122"/>
            </a:endParaRPr>
          </a:p>
          <a:p>
            <a:pPr marL="0" marR="0" lvl="0" indent="0" algn="ctr" defTabSz="914400" eaLnBrk="1" fontAlgn="auto" latinLnBrk="0" hangingPunct="1">
              <a:spcBef>
                <a:spcPts val="600"/>
              </a:spcBef>
              <a:buClrTx/>
              <a:buSzTx/>
              <a:buFontTx/>
              <a:buNone/>
              <a:tabLst/>
              <a:defRPr/>
            </a:pPr>
            <a:r>
              <a:rPr lang="en-US" altLang="zh-CN" sz="1000" kern="0">
                <a:solidFill>
                  <a:schemeClr val="bg1"/>
                </a:solidFill>
                <a:cs typeface="阿里巴巴普惠体" panose="00020600040101010101" pitchFamily="18" charset="-122"/>
              </a:rPr>
              <a:t>S</a:t>
            </a:r>
            <a:r>
              <a:rPr kumimoji="0" lang="en-US" altLang="zh-CN" sz="10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阿里巴巴普惠体" panose="00020600040101010101" pitchFamily="18" charset="-122"/>
              </a:rPr>
              <a:t>pringBoot</a:t>
            </a:r>
            <a:r>
              <a:rPr kumimoji="0" lang="zh-CN" altLang="en-US" sz="10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阿里巴巴普惠体" panose="00020600040101010101" pitchFamily="18" charset="-122"/>
              </a:rPr>
              <a:t>默认</a:t>
            </a:r>
            <a:endParaRPr kumimoji="0" lang="en-US" altLang="zh-CN" sz="10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556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/>
      <p:bldP spid="38" grpId="0" animBg="1"/>
      <p:bldP spid="39" grpId="0" animBg="1"/>
      <p:bldP spid="40" grpId="0" animBg="1"/>
      <p:bldP spid="40" grpId="1" animBg="1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2339AF3-3E1D-B704-ADD7-953A3553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数据库连接池</a:t>
            </a:r>
          </a:p>
        </p:txBody>
      </p:sp>
      <p:sp>
        <p:nvSpPr>
          <p:cNvPr id="2" name="文本占位符 4">
            <a:extLst>
              <a:ext uri="{FF2B5EF4-FFF2-40B4-BE49-F238E27FC236}">
                <a16:creationId xmlns:a16="http://schemas.microsoft.com/office/drawing/2014/main" id="{882D5B5E-9A41-C44D-A59F-08E71ED49EBE}"/>
              </a:ext>
            </a:extLst>
          </p:cNvPr>
          <p:cNvSpPr txBox="1">
            <a:spLocks/>
          </p:cNvSpPr>
          <p:nvPr/>
        </p:nvSpPr>
        <p:spPr>
          <a:xfrm>
            <a:off x="576196" y="1126365"/>
            <a:ext cx="10698800" cy="5171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切换数据库连接池：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D1BE414-459B-A7FF-575A-427C784F1ABC}"/>
              </a:ext>
            </a:extLst>
          </p:cNvPr>
          <p:cNvGrpSpPr/>
          <p:nvPr/>
        </p:nvGrpSpPr>
        <p:grpSpPr>
          <a:xfrm>
            <a:off x="915768" y="1644725"/>
            <a:ext cx="7654278" cy="1757082"/>
            <a:chOff x="2297720" y="3660322"/>
            <a:chExt cx="8433596" cy="1757186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2C633BC1-A3C9-B476-4CF8-B2F1A31ADB5F}"/>
                </a:ext>
              </a:extLst>
            </p:cNvPr>
            <p:cNvSpPr/>
            <p:nvPr/>
          </p:nvSpPr>
          <p:spPr>
            <a:xfrm>
              <a:off x="2297727" y="3660326"/>
              <a:ext cx="8433589" cy="1757182"/>
            </a:xfrm>
            <a:prstGeom prst="roundRect">
              <a:avLst>
                <a:gd name="adj" fmla="val 4833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288000" rIns="36000" bIns="0" rtlCol="0" anchor="t"/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&lt;</a:t>
              </a:r>
              <a:r>
                <a:rPr lang="en-US" altLang="zh-CN" sz="1200">
                  <a:solidFill>
                    <a:srgbClr val="0000FF"/>
                  </a:solidFill>
                  <a:effectLst/>
                  <a:latin typeface="Fira Code" panose="020B0809050000020004" pitchFamily="49" charset="0"/>
                </a:rPr>
                <a:t>dependency</a:t>
              </a: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&gt;</a:t>
              </a:r>
              <a:b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&lt;</a:t>
              </a:r>
              <a:r>
                <a:rPr lang="en-US" altLang="zh-CN" sz="1200">
                  <a:solidFill>
                    <a:srgbClr val="0000FF"/>
                  </a:solidFill>
                  <a:effectLst/>
                  <a:latin typeface="Fira Code" panose="020B0809050000020004" pitchFamily="49" charset="0"/>
                </a:rPr>
                <a:t>groupId</a:t>
              </a: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&gt;com.alibaba&lt;/</a:t>
              </a:r>
              <a:r>
                <a:rPr lang="en-US" altLang="zh-CN" sz="1200">
                  <a:solidFill>
                    <a:srgbClr val="0000FF"/>
                  </a:solidFill>
                  <a:effectLst/>
                  <a:latin typeface="Fira Code" panose="020B0809050000020004" pitchFamily="49" charset="0"/>
                </a:rPr>
                <a:t>groupId</a:t>
              </a: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&gt;</a:t>
              </a:r>
              <a:b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&lt;</a:t>
              </a:r>
              <a:r>
                <a:rPr lang="en-US" altLang="zh-CN" sz="1200">
                  <a:solidFill>
                    <a:srgbClr val="0000FF"/>
                  </a:solidFill>
                  <a:effectLst/>
                  <a:latin typeface="Fira Code" panose="020B0809050000020004" pitchFamily="49" charset="0"/>
                </a:rPr>
                <a:t>artifactId</a:t>
              </a: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&gt;druid-spring-boot-starter&lt;/</a:t>
              </a:r>
              <a:r>
                <a:rPr lang="en-US" altLang="zh-CN" sz="1200">
                  <a:solidFill>
                    <a:srgbClr val="0000FF"/>
                  </a:solidFill>
                  <a:effectLst/>
                  <a:latin typeface="Fira Code" panose="020B0809050000020004" pitchFamily="49" charset="0"/>
                </a:rPr>
                <a:t>artifactId</a:t>
              </a: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&gt;</a:t>
              </a:r>
              <a:b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&lt;</a:t>
              </a:r>
              <a:r>
                <a:rPr lang="en-US" altLang="zh-CN" sz="1200">
                  <a:solidFill>
                    <a:srgbClr val="0000FF"/>
                  </a:solidFill>
                  <a:effectLst/>
                  <a:latin typeface="Fira Code" panose="020B0809050000020004" pitchFamily="49" charset="0"/>
                </a:rPr>
                <a:t>version</a:t>
              </a: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&gt;1.2.19&lt;/</a:t>
              </a:r>
              <a:r>
                <a:rPr lang="en-US" altLang="zh-CN" sz="1200">
                  <a:solidFill>
                    <a:srgbClr val="0000FF"/>
                  </a:solidFill>
                  <a:effectLst/>
                  <a:latin typeface="Fira Code" panose="020B0809050000020004" pitchFamily="49" charset="0"/>
                </a:rPr>
                <a:t>version</a:t>
              </a: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&gt;</a:t>
              </a:r>
              <a:b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&lt;/</a:t>
              </a:r>
              <a:r>
                <a:rPr lang="en-US" altLang="zh-CN" sz="1200">
                  <a:solidFill>
                    <a:srgbClr val="0000FF"/>
                  </a:solidFill>
                  <a:effectLst/>
                  <a:latin typeface="Fira Code" panose="020B0809050000020004" pitchFamily="49" charset="0"/>
                </a:rPr>
                <a:t>dependency</a:t>
              </a: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&gt;</a:t>
              </a:r>
            </a:p>
          </p:txBody>
        </p:sp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5B7D3376-E3BD-45D3-3508-28537D767704}"/>
                </a:ext>
              </a:extLst>
            </p:cNvPr>
            <p:cNvSpPr/>
            <p:nvPr/>
          </p:nvSpPr>
          <p:spPr>
            <a:xfrm>
              <a:off x="2297720" y="3660322"/>
              <a:ext cx="8433589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40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pom.xml</a:t>
              </a: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3C5EFFB-8446-A019-1F33-7F603090DC99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D331225-54C0-EDEA-7D19-4978C4280BE8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D3B13B44-6697-CF45-4F5D-B02DD7098DAF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2">
            <a:extLst>
              <a:ext uri="{FF2B5EF4-FFF2-40B4-BE49-F238E27FC236}">
                <a16:creationId xmlns:a16="http://schemas.microsoft.com/office/drawing/2014/main" id="{078666EF-A025-9E34-7DAB-7C1E83415BA8}"/>
              </a:ext>
            </a:extLst>
          </p:cNvPr>
          <p:cNvGrpSpPr/>
          <p:nvPr/>
        </p:nvGrpSpPr>
        <p:grpSpPr>
          <a:xfrm>
            <a:off x="915768" y="3897490"/>
            <a:ext cx="7654278" cy="1757082"/>
            <a:chOff x="2297720" y="3660322"/>
            <a:chExt cx="8433596" cy="1757186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1270BBCF-CB55-CC5E-5F43-C362E537F632}"/>
                </a:ext>
              </a:extLst>
            </p:cNvPr>
            <p:cNvSpPr/>
            <p:nvPr/>
          </p:nvSpPr>
          <p:spPr>
            <a:xfrm>
              <a:off x="2297727" y="3660326"/>
              <a:ext cx="8433589" cy="1757182"/>
            </a:xfrm>
            <a:prstGeom prst="roundRect">
              <a:avLst>
                <a:gd name="adj" fmla="val 4833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288000" rIns="36000" bIns="0" rtlCol="0" anchor="t"/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>
                  <a:solidFill>
                    <a:srgbClr val="0000FF"/>
                  </a:solidFill>
                  <a:effectLst/>
                  <a:latin typeface="Fira Code" panose="020B0809050000020004" pitchFamily="49" charset="0"/>
                </a:rPr>
                <a:t>spring.datasource.type</a:t>
              </a: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=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com</a:t>
              </a:r>
              <a:r>
                <a:rPr lang="en-US" altLang="zh-CN" sz="12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.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alibaba</a:t>
              </a:r>
              <a:r>
                <a:rPr lang="en-US" altLang="zh-CN" sz="12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.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druid</a:t>
              </a:r>
              <a:r>
                <a:rPr lang="en-US" altLang="zh-CN" sz="12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.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pool</a:t>
              </a:r>
              <a:r>
                <a:rPr lang="en-US" altLang="zh-CN" sz="12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.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DruidDataSource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200">
                  <a:solidFill>
                    <a:srgbClr val="0000FF"/>
                  </a:solidFill>
                  <a:effectLst/>
                  <a:latin typeface="Fira Code" panose="020B0809050000020004" pitchFamily="49" charset="0"/>
                </a:rPr>
                <a:t>spring.datasource.url</a:t>
              </a: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=</a:t>
              </a:r>
              <a:r>
                <a:rPr lang="en-US" altLang="zh-CN" sz="12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jdbc:mysql://localhost:3306/web</a:t>
              </a:r>
              <a:br>
                <a:rPr lang="en-US" altLang="zh-CN" sz="12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200">
                  <a:solidFill>
                    <a:srgbClr val="0000FF"/>
                  </a:solidFill>
                  <a:effectLst/>
                  <a:latin typeface="Fira Code" panose="020B0809050000020004" pitchFamily="49" charset="0"/>
                </a:rPr>
                <a:t>spring.datasource.driver-class-name</a:t>
              </a: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=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com</a:t>
              </a:r>
              <a:r>
                <a:rPr lang="en-US" altLang="zh-CN" sz="12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.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mysql</a:t>
              </a:r>
              <a:r>
                <a:rPr lang="en-US" altLang="zh-CN" sz="12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.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cj</a:t>
              </a:r>
              <a:r>
                <a:rPr lang="en-US" altLang="zh-CN" sz="12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.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jdbc</a:t>
              </a:r>
              <a:r>
                <a:rPr lang="en-US" altLang="zh-CN" sz="12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.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Driver</a:t>
              </a:r>
              <a:br>
                <a:rPr lang="en-US" altLang="zh-CN" sz="12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200">
                  <a:solidFill>
                    <a:srgbClr val="0000FF"/>
                  </a:solidFill>
                  <a:effectLst/>
                  <a:latin typeface="Fira Code" panose="020B0809050000020004" pitchFamily="49" charset="0"/>
                </a:rPr>
                <a:t>spring.datasource.username</a:t>
              </a: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=</a:t>
              </a:r>
              <a:r>
                <a:rPr lang="en-US" altLang="zh-CN" sz="12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root</a:t>
              </a:r>
              <a:br>
                <a:rPr lang="en-US" altLang="zh-CN" sz="12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200">
                  <a:solidFill>
                    <a:srgbClr val="0000FF"/>
                  </a:solidFill>
                  <a:effectLst/>
                  <a:latin typeface="Fira Code" panose="020B0809050000020004" pitchFamily="49" charset="0"/>
                </a:rPr>
                <a:t>spring.datasource.password</a:t>
              </a: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=</a:t>
              </a:r>
              <a:r>
                <a:rPr lang="en-US" altLang="zh-CN" sz="12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1234</a:t>
              </a:r>
              <a:endParaRPr lang="en-US" altLang="zh-CN" sz="1200">
                <a:solidFill>
                  <a:srgbClr val="080808"/>
                </a:solidFill>
                <a:effectLst/>
                <a:latin typeface="Fira Code" panose="020B0809050000020004" pitchFamily="49" charset="0"/>
              </a:endParaRPr>
            </a:p>
          </p:txBody>
        </p:sp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A027658F-CB3F-F050-0349-A3107C9C9F9F}"/>
                </a:ext>
              </a:extLst>
            </p:cNvPr>
            <p:cNvSpPr/>
            <p:nvPr/>
          </p:nvSpPr>
          <p:spPr>
            <a:xfrm>
              <a:off x="2297720" y="3660322"/>
              <a:ext cx="8433589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40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application.properties</a:t>
              </a: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18C1919-B254-8D7E-E95E-2E98376C555D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01D7C19-574E-5920-9C20-BAC72FCD10E4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E3A55EA-B4A8-CE29-C2DB-D787BBD92C6B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645FD092-C1D3-9FED-682B-33BDD6FF5B89}"/>
              </a:ext>
            </a:extLst>
          </p:cNvPr>
          <p:cNvSpPr/>
          <p:nvPr/>
        </p:nvSpPr>
        <p:spPr>
          <a:xfrm>
            <a:off x="915768" y="4236682"/>
            <a:ext cx="7654272" cy="270174"/>
          </a:xfrm>
          <a:prstGeom prst="rect">
            <a:avLst/>
          </a:prstGeom>
          <a:solidFill>
            <a:srgbClr val="3561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580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FA64CE-BF50-4103-403F-BD3CEA1FD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/>
              <a:t>数据库连接池</a:t>
            </a:r>
            <a:endParaRPr lang="en-US" altLang="zh-CN" sz="1800"/>
          </a:p>
          <a:p>
            <a:pPr marL="61200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是一个容器，负责分配、管理数据库连接</a:t>
            </a:r>
            <a:r>
              <a:rPr lang="en-US" altLang="zh-CN" sz="16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(Connection)</a:t>
            </a:r>
          </a:p>
          <a:p>
            <a:pPr marL="61200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优势：资源复用、提升系统响应速度</a:t>
            </a:r>
            <a:endParaRPr lang="en-US" altLang="zh-CN" sz="16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1200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接口：</a:t>
            </a:r>
            <a:r>
              <a:rPr lang="en-US" altLang="zh-CN" sz="16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DataSource</a:t>
            </a:r>
          </a:p>
          <a:p>
            <a:pPr marL="61200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产品：</a:t>
            </a:r>
            <a:r>
              <a:rPr lang="en-US" altLang="zh-CN" sz="16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C3P0</a:t>
            </a:r>
            <a:r>
              <a:rPr lang="zh-CN" altLang="en-US" sz="16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DBCP</a:t>
            </a:r>
            <a:r>
              <a:rPr lang="zh-CN" altLang="en-US" sz="16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Druid</a:t>
            </a:r>
            <a:r>
              <a:rPr lang="zh-CN" altLang="en-US" sz="16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Hikari(</a:t>
            </a:r>
            <a:r>
              <a:rPr lang="zh-CN" altLang="en-US" sz="16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默认</a:t>
            </a:r>
            <a:r>
              <a:rPr lang="en-US" altLang="zh-CN" sz="16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6113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5EFEA-1BDE-A622-9E33-72EE5FCFA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java</a:t>
            </a:r>
            <a:r>
              <a:rPr lang="zh-CN" altLang="en-US"/>
              <a:t>程序操作数据库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5F82EA7-C809-109A-CEC9-13A43D29C49F}"/>
              </a:ext>
            </a:extLst>
          </p:cNvPr>
          <p:cNvGrpSpPr/>
          <p:nvPr/>
        </p:nvGrpSpPr>
        <p:grpSpPr>
          <a:xfrm>
            <a:off x="4913129" y="2676040"/>
            <a:ext cx="1857987" cy="1880772"/>
            <a:chOff x="710880" y="4609449"/>
            <a:chExt cx="1616464" cy="1636287"/>
          </a:xfrm>
        </p:grpSpPr>
        <p:sp>
          <p:nvSpPr>
            <p:cNvPr id="27" name="矩形: 对角圆角 26">
              <a:extLst>
                <a:ext uri="{FF2B5EF4-FFF2-40B4-BE49-F238E27FC236}">
                  <a16:creationId xmlns:a16="http://schemas.microsoft.com/office/drawing/2014/main" id="{05AFBAEE-7CE1-731E-52D2-60FA29046B94}"/>
                </a:ext>
              </a:extLst>
            </p:cNvPr>
            <p:cNvSpPr/>
            <p:nvPr/>
          </p:nvSpPr>
          <p:spPr>
            <a:xfrm>
              <a:off x="710880" y="4609449"/>
              <a:ext cx="1616464" cy="1636287"/>
            </a:xfrm>
            <a:prstGeom prst="round2DiagRect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4F81BD">
                    <a:lumMod val="60000"/>
                    <a:lumOff val="40000"/>
                  </a:srgbClr>
                </a:gs>
                <a:gs pos="84000">
                  <a:srgbClr val="67FECF"/>
                </a:gs>
              </a:gsLst>
              <a:lin ang="3000000" scaled="0"/>
            </a:gradFill>
            <a:ln w="25400" cap="flat" cmpd="sng" algn="ctr">
              <a:noFill/>
              <a:prstDash val="solid"/>
            </a:ln>
            <a:effectLst>
              <a:outerShdw blurRad="203200" dist="38100" dir="5400000" sx="101000" sy="101000" algn="t" rotWithShape="0">
                <a:srgbClr val="4F81BD">
                  <a:lumMod val="60000"/>
                  <a:lumOff val="40000"/>
                  <a:alpha val="52000"/>
                </a:srgbClr>
              </a:outerShdw>
            </a:effectLst>
          </p:spPr>
          <p:txBody>
            <a:bodyPr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黑体"/>
                <a:cs typeface="阿里巴巴普惠体" panose="00020600040101010101" pitchFamily="18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MyBatis</a:t>
              </a:r>
              <a:endParaRPr kumimoji="0" lang="zh-CN" altLang="en-US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黑体"/>
                <a:cs typeface="阿里巴巴普惠体" panose="00020600040101010101" pitchFamily="18" charset="-122"/>
              </a:endParaRPr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B27DABCD-DBEE-7059-D711-5D0CB26C0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2906"/>
            <a:stretch/>
          </p:blipFill>
          <p:spPr>
            <a:xfrm>
              <a:off x="1243550" y="4752717"/>
              <a:ext cx="670689" cy="569398"/>
            </a:xfrm>
            <a:prstGeom prst="rect">
              <a:avLst/>
            </a:prstGeom>
          </p:spPr>
        </p:pic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FC740DE-B565-4866-1E62-E07C44C79CC6}"/>
              </a:ext>
            </a:extLst>
          </p:cNvPr>
          <p:cNvGrpSpPr/>
          <p:nvPr/>
        </p:nvGrpSpPr>
        <p:grpSpPr>
          <a:xfrm>
            <a:off x="8650274" y="2676041"/>
            <a:ext cx="1857986" cy="1880771"/>
            <a:chOff x="2505288" y="4609449"/>
            <a:chExt cx="1616464" cy="1636287"/>
          </a:xfrm>
        </p:grpSpPr>
        <p:sp>
          <p:nvSpPr>
            <p:cNvPr id="30" name="矩形: 对角圆角 29">
              <a:extLst>
                <a:ext uri="{FF2B5EF4-FFF2-40B4-BE49-F238E27FC236}">
                  <a16:creationId xmlns:a16="http://schemas.microsoft.com/office/drawing/2014/main" id="{951A6FA2-12A5-6508-D9EF-AB45AB049A04}"/>
                </a:ext>
              </a:extLst>
            </p:cNvPr>
            <p:cNvSpPr/>
            <p:nvPr/>
          </p:nvSpPr>
          <p:spPr>
            <a:xfrm>
              <a:off x="2505288" y="4609449"/>
              <a:ext cx="1616464" cy="1636287"/>
            </a:xfrm>
            <a:prstGeom prst="round2DiagRect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4F81BD">
                    <a:lumMod val="60000"/>
                    <a:lumOff val="40000"/>
                  </a:srgbClr>
                </a:gs>
                <a:gs pos="84000">
                  <a:srgbClr val="67FECF"/>
                </a:gs>
              </a:gsLst>
              <a:lin ang="3000000" scaled="0"/>
            </a:gradFill>
            <a:ln w="25400" cap="flat" cmpd="sng" algn="ctr">
              <a:noFill/>
              <a:prstDash val="solid"/>
            </a:ln>
            <a:effectLst>
              <a:outerShdw blurRad="203200" dist="38100" dir="5400000" sx="101000" sy="101000" algn="t" rotWithShape="0">
                <a:srgbClr val="4F81BD">
                  <a:lumMod val="60000"/>
                  <a:lumOff val="40000"/>
                  <a:alpha val="52000"/>
                </a:srgbClr>
              </a:outerShdw>
            </a:effectLst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黑体"/>
                <a:cs typeface="阿里巴巴普惠体" panose="00020600040101010101" pitchFamily="18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MyBatisPlus</a:t>
              </a:r>
              <a:endParaRPr kumimoji="0" lang="zh-CN" altLang="en-US" sz="13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黑体"/>
                <a:cs typeface="阿里巴巴普惠体" panose="00020600040101010101" pitchFamily="18" charset="-122"/>
              </a:endParaRP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8707CAA3-C866-595D-ABFD-A32C17DCC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9448" y="4760960"/>
              <a:ext cx="662251" cy="561155"/>
            </a:xfrm>
            <a:prstGeom prst="rect">
              <a:avLst/>
            </a:prstGeom>
          </p:spPr>
        </p:pic>
      </p:grpSp>
      <p:sp>
        <p:nvSpPr>
          <p:cNvPr id="38" name="矩形: 对角圆角 37">
            <a:extLst>
              <a:ext uri="{FF2B5EF4-FFF2-40B4-BE49-F238E27FC236}">
                <a16:creationId xmlns:a16="http://schemas.microsoft.com/office/drawing/2014/main" id="{277D3FD1-9070-104B-2880-87F02435B644}"/>
              </a:ext>
            </a:extLst>
          </p:cNvPr>
          <p:cNvSpPr/>
          <p:nvPr/>
        </p:nvSpPr>
        <p:spPr>
          <a:xfrm>
            <a:off x="1175984" y="2676041"/>
            <a:ext cx="1857987" cy="1880773"/>
          </a:xfrm>
          <a:prstGeom prst="round2DiagRect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4F81BD">
                  <a:lumMod val="60000"/>
                  <a:lumOff val="40000"/>
                </a:srgbClr>
              </a:gs>
              <a:gs pos="84000">
                <a:srgbClr val="67FECF"/>
              </a:gs>
            </a:gsLst>
            <a:lin ang="3000000" scaled="0"/>
          </a:gradFill>
          <a:ln w="25400" cap="flat" cmpd="sng" algn="ctr">
            <a:noFill/>
            <a:prstDash val="solid"/>
          </a:ln>
          <a:effectLst>
            <a:outerShdw blurRad="203200" dist="38100" dir="5400000" sx="101000" sy="101000" algn="t" rotWithShape="0">
              <a:srgbClr val="4F81BD">
                <a:lumMod val="60000"/>
                <a:lumOff val="40000"/>
                <a:alpha val="52000"/>
              </a:srgbClr>
            </a:outerShdw>
          </a:effectLst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JDBC</a:t>
            </a:r>
            <a:endParaRPr kumimoji="0" lang="zh-CN" altLang="en-US" sz="1200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Fira Code" panose="020B0809050000020004" pitchFamily="49" charset="0"/>
              <a:ea typeface="黑体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4076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3062D23-E127-621D-D383-482A0D547C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Mybatis</a:t>
            </a:r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0C6BA-5201-F290-10AA-FA95353CF9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1439" y="2924827"/>
            <a:ext cx="3692525" cy="2740867"/>
          </a:xfrm>
        </p:spPr>
        <p:txBody>
          <a:bodyPr/>
          <a:lstStyle/>
          <a:p>
            <a:r>
              <a:rPr lang="zh-CN" altLang="en-US">
                <a:latin typeface="+mn-lt"/>
              </a:rPr>
              <a:t>入门程序</a:t>
            </a:r>
            <a:endParaRPr lang="en-US" altLang="zh-CN">
              <a:latin typeface="+mn-lt"/>
            </a:endParaRPr>
          </a:p>
          <a:p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+mn-lt"/>
              </a:rPr>
              <a:t>JDBC VS Mybatis</a:t>
            </a:r>
          </a:p>
          <a:p>
            <a:r>
              <a:rPr lang="zh-CN" altLang="en-US">
                <a:latin typeface="+mn-lt"/>
              </a:rPr>
              <a:t>数据库连接池</a:t>
            </a:r>
            <a:endParaRPr lang="en-US" altLang="zh-CN">
              <a:latin typeface="+mn-lt"/>
            </a:endParaRPr>
          </a:p>
          <a:p>
            <a:r>
              <a:rPr lang="zh-CN" altLang="en-US">
                <a:solidFill>
                  <a:srgbClr val="C00000"/>
                </a:solidFill>
                <a:latin typeface="+mn-lt"/>
              </a:rPr>
              <a:t>增删改查操作</a:t>
            </a:r>
            <a:endParaRPr lang="en-US" altLang="zh-CN">
              <a:solidFill>
                <a:srgbClr val="C00000"/>
              </a:solidFill>
              <a:latin typeface="+mn-lt"/>
            </a:endParaRPr>
          </a:p>
          <a:p>
            <a:r>
              <a:rPr lang="en-US" altLang="zh-CN">
                <a:latin typeface="+mn-lt"/>
              </a:rPr>
              <a:t>XML</a:t>
            </a:r>
            <a:r>
              <a:rPr lang="zh-CN" altLang="en-US">
                <a:latin typeface="+mn-lt"/>
              </a:rPr>
              <a:t>映射配置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EA7577-DD29-B80B-2AB0-38D78328E2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501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7ED219-B0E7-838C-1AD0-75A8B6F67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154491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需求：根据</a:t>
            </a:r>
            <a:r>
              <a:rPr lang="en-US" altLang="zh-CN"/>
              <a:t>ID</a:t>
            </a:r>
            <a:r>
              <a:rPr lang="zh-CN" altLang="en-US"/>
              <a:t>删除用户信息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SQL</a:t>
            </a:r>
            <a:r>
              <a:rPr lang="zh-CN" altLang="en-US"/>
              <a:t>：</a:t>
            </a:r>
            <a:r>
              <a:rPr lang="en-US" altLang="zh-CN" sz="1500">
                <a:solidFill>
                  <a:srgbClr val="3333FF"/>
                </a:solidFill>
                <a:effectLst/>
                <a:highlight>
                  <a:srgbClr val="FFFFFF"/>
                </a:highlight>
              </a:rPr>
              <a:t>delete</a:t>
            </a:r>
            <a:r>
              <a:rPr lang="en-US" altLang="zh-CN" sz="150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altLang="zh-CN" sz="1500">
                <a:solidFill>
                  <a:srgbClr val="3333FF"/>
                </a:solidFill>
                <a:effectLst/>
                <a:highlight>
                  <a:srgbClr val="FFFFFF"/>
                </a:highlight>
              </a:rPr>
              <a:t>from</a:t>
            </a:r>
            <a:r>
              <a:rPr lang="en-US" altLang="zh-CN" sz="150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altLang="zh-CN" sz="150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user </a:t>
            </a:r>
            <a:r>
              <a:rPr lang="en-US" altLang="zh-CN" sz="1500">
                <a:solidFill>
                  <a:srgbClr val="3333FF"/>
                </a:solidFill>
                <a:effectLst/>
                <a:highlight>
                  <a:srgbClr val="FFFFFF"/>
                </a:highlight>
              </a:rPr>
              <a:t>where</a:t>
            </a:r>
            <a:r>
              <a:rPr lang="en-US" altLang="zh-CN" sz="150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altLang="zh-CN" sz="150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 </a:t>
            </a:r>
            <a:r>
              <a:rPr lang="en-US" altLang="zh-CN" sz="150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-US" altLang="zh-CN" sz="150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5</a:t>
            </a:r>
            <a:r>
              <a:rPr lang="en-US" altLang="zh-CN" sz="150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;</a:t>
            </a:r>
            <a:endParaRPr lang="en-US" altLang="zh-CN" sz="15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Mapper</a:t>
            </a:r>
            <a:r>
              <a:rPr lang="zh-CN" altLang="en-US"/>
              <a:t>接口：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2339AF3-3E1D-B704-ADD7-953A3553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删除用户</a:t>
            </a:r>
            <a:r>
              <a:rPr lang="en-US" altLang="zh-CN"/>
              <a:t>-delete</a:t>
            </a:r>
            <a:endParaRPr lang="zh-CN" altLang="en-US"/>
          </a:p>
        </p:txBody>
      </p:sp>
      <p:grpSp>
        <p:nvGrpSpPr>
          <p:cNvPr id="2" name="组合 2">
            <a:extLst>
              <a:ext uri="{FF2B5EF4-FFF2-40B4-BE49-F238E27FC236}">
                <a16:creationId xmlns:a16="http://schemas.microsoft.com/office/drawing/2014/main" id="{8BA27063-65AC-C0D3-CDC1-78B86E87C4F7}"/>
              </a:ext>
            </a:extLst>
          </p:cNvPr>
          <p:cNvGrpSpPr/>
          <p:nvPr/>
        </p:nvGrpSpPr>
        <p:grpSpPr>
          <a:xfrm>
            <a:off x="933697" y="2442886"/>
            <a:ext cx="9870284" cy="1151964"/>
            <a:chOff x="2297720" y="3660322"/>
            <a:chExt cx="10875224" cy="1152032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0DAAF0F5-08CB-2D73-0837-43A861CCAC0F}"/>
                </a:ext>
              </a:extLst>
            </p:cNvPr>
            <p:cNvSpPr/>
            <p:nvPr/>
          </p:nvSpPr>
          <p:spPr>
            <a:xfrm>
              <a:off x="2297726" y="3660326"/>
              <a:ext cx="10875218" cy="1152028"/>
            </a:xfrm>
            <a:prstGeom prst="roundRect">
              <a:avLst>
                <a:gd name="adj" fmla="val 8420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288000" rIns="36000" bIns="0" rtlCol="0" anchor="t"/>
            <a:lstStyle/>
            <a:p>
              <a:pPr marL="0" marR="0" lvl="0" indent="0" algn="l" defTabSz="914400" rtl="0" eaLnBrk="0" fontAlgn="base" latinLnBrk="0" hangingPunct="0">
                <a:lnSpc>
                  <a:spcPct val="2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</a:rPr>
                <a:t>@Delete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"delete from user where id = 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5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3333FF"/>
                  </a:solidFill>
                  <a:effectLst/>
                </a:rPr>
                <a:t>public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 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void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3333FF"/>
                  </a:solidFill>
                  <a:effectLst/>
                </a:rPr>
                <a:t>deleteById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();</a:t>
              </a:r>
              <a:endPara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D0341B46-F1F4-5AB2-FB6D-117DD113A790}"/>
                </a:ext>
              </a:extLst>
            </p:cNvPr>
            <p:cNvSpPr/>
            <p:nvPr/>
          </p:nvSpPr>
          <p:spPr>
            <a:xfrm>
              <a:off x="2297720" y="3660322"/>
              <a:ext cx="10875217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40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UserMapper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0E2DC55-573E-BB81-9AC9-4F6BFF18C9B5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EAD4FF2-F33B-8644-A2BA-085BCCEB4B58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500F01D-A320-D17D-2C81-6C0469945B10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3074600A-1F49-1F88-15C4-6AF6E651D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组合 2">
            <a:extLst>
              <a:ext uri="{FF2B5EF4-FFF2-40B4-BE49-F238E27FC236}">
                <a16:creationId xmlns:a16="http://schemas.microsoft.com/office/drawing/2014/main" id="{91281F5B-4825-7AD3-19E2-A53777F7EBD4}"/>
              </a:ext>
            </a:extLst>
          </p:cNvPr>
          <p:cNvGrpSpPr/>
          <p:nvPr/>
        </p:nvGrpSpPr>
        <p:grpSpPr>
          <a:xfrm>
            <a:off x="933691" y="3700962"/>
            <a:ext cx="9870284" cy="1151964"/>
            <a:chOff x="2297720" y="3660322"/>
            <a:chExt cx="10875224" cy="1152032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F8742E1E-0581-5735-CE10-E129C8CA12D3}"/>
                </a:ext>
              </a:extLst>
            </p:cNvPr>
            <p:cNvSpPr/>
            <p:nvPr/>
          </p:nvSpPr>
          <p:spPr>
            <a:xfrm>
              <a:off x="2297726" y="3660326"/>
              <a:ext cx="10875218" cy="1152028"/>
            </a:xfrm>
            <a:prstGeom prst="roundRect">
              <a:avLst>
                <a:gd name="adj" fmla="val 8420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288000" rIns="36000" bIns="0" rtlCol="0" anchor="t"/>
            <a:lstStyle/>
            <a:p>
              <a:pPr marL="0" marR="0" lvl="0" indent="0" algn="l" defTabSz="914400" rtl="0" eaLnBrk="0" fontAlgn="base" latinLnBrk="0" hangingPunct="0">
                <a:lnSpc>
                  <a:spcPct val="2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</a:rPr>
                <a:t>@Delete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"delete from user where id = #{id}"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3333FF"/>
                  </a:solidFill>
                  <a:effectLst/>
                </a:rPr>
                <a:t>public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 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void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3333FF"/>
                  </a:solidFill>
                  <a:effectLst/>
                </a:rPr>
                <a:t>deleteById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Integer 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);</a:t>
              </a:r>
              <a:endPara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20215401-BFF6-73EA-F8B4-B0EBB301BF77}"/>
                </a:ext>
              </a:extLst>
            </p:cNvPr>
            <p:cNvSpPr/>
            <p:nvPr/>
          </p:nvSpPr>
          <p:spPr>
            <a:xfrm>
              <a:off x="2297720" y="3660322"/>
              <a:ext cx="10875217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40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UserMapper</a:t>
              </a: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5F96ADD-952F-99DB-6EA9-2270A62613EA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18AD7EF9-A880-7576-6395-EAABF6D2FBD1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687B71D-CF3D-D997-4A67-E95070BD35D4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E716DC4-07A7-12ED-937B-D2E08473B9C5}"/>
              </a:ext>
            </a:extLst>
          </p:cNvPr>
          <p:cNvGrpSpPr/>
          <p:nvPr/>
        </p:nvGrpSpPr>
        <p:grpSpPr>
          <a:xfrm>
            <a:off x="964466" y="6270422"/>
            <a:ext cx="9839509" cy="448408"/>
            <a:chOff x="710879" y="5978768"/>
            <a:chExt cx="9548850" cy="448408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882945BD-B8B9-B4AD-17E6-5A5E8ADB06F6}"/>
                </a:ext>
              </a:extLst>
            </p:cNvPr>
            <p:cNvSpPr/>
            <p:nvPr/>
          </p:nvSpPr>
          <p:spPr>
            <a:xfrm>
              <a:off x="710880" y="5978769"/>
              <a:ext cx="9548849" cy="448407"/>
            </a:xfrm>
            <a:prstGeom prst="round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800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400">
                  <a:solidFill>
                    <a:srgbClr val="C00000"/>
                  </a:solidFill>
                  <a:latin typeface="Fira Code" panose="020B0809050000020004" pitchFamily="49" charset="0"/>
                  <a:ea typeface="Alibaba PuHuiTi R" pitchFamily="18" charset="-122"/>
                  <a:cs typeface="Alibaba PuHuiTi R" pitchFamily="18" charset="-122"/>
                </a:rPr>
                <a:t>DML</a:t>
              </a:r>
              <a:r>
                <a:rPr lang="zh-CN" altLang="en-US" sz="1400">
                  <a:solidFill>
                    <a:srgbClr val="C00000"/>
                  </a:solidFill>
                  <a:latin typeface="Fira Code" panose="020B0809050000020004" pitchFamily="49" charset="0"/>
                  <a:ea typeface="Alibaba PuHuiTi R" pitchFamily="18" charset="-122"/>
                  <a:cs typeface="Alibaba PuHuiTi R" pitchFamily="18" charset="-122"/>
                </a:rPr>
                <a:t>语句执行完毕的返回值，表示该</a:t>
              </a:r>
              <a:r>
                <a:rPr lang="en-US" altLang="zh-CN" sz="1400">
                  <a:solidFill>
                    <a:srgbClr val="C00000"/>
                  </a:solidFill>
                  <a:latin typeface="Fira Code" panose="020B0809050000020004" pitchFamily="49" charset="0"/>
                  <a:ea typeface="Alibaba PuHuiTi R" pitchFamily="18" charset="-122"/>
                  <a:cs typeface="Alibaba PuHuiTi R" pitchFamily="18" charset="-122"/>
                </a:rPr>
                <a:t>DML</a:t>
              </a:r>
              <a:r>
                <a:rPr lang="zh-CN" altLang="en-US" sz="1400">
                  <a:solidFill>
                    <a:srgbClr val="C00000"/>
                  </a:solidFill>
                  <a:latin typeface="Fira Code" panose="020B0809050000020004" pitchFamily="49" charset="0"/>
                  <a:ea typeface="Alibaba PuHuiTi R" pitchFamily="18" charset="-122"/>
                  <a:cs typeface="Alibaba PuHuiTi R" pitchFamily="18" charset="-122"/>
                </a:rPr>
                <a:t>语句执行完毕影响的行数。</a:t>
              </a:r>
              <a:endParaRPr lang="en-US" altLang="zh-CN" sz="1400">
                <a:solidFill>
                  <a:srgbClr val="C00000"/>
                </a:solidFill>
                <a:latin typeface="Fira Code" panose="020B0809050000020004" pitchFamily="49" charset="0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19" name="矩形: 圆顶角 18">
              <a:extLst>
                <a:ext uri="{FF2B5EF4-FFF2-40B4-BE49-F238E27FC236}">
                  <a16:creationId xmlns:a16="http://schemas.microsoft.com/office/drawing/2014/main" id="{64D68F25-E0CC-DF82-A332-95F8B53B2998}"/>
                </a:ext>
              </a:extLst>
            </p:cNvPr>
            <p:cNvSpPr/>
            <p:nvPr/>
          </p:nvSpPr>
          <p:spPr>
            <a:xfrm rot="16200000">
              <a:off x="1000720" y="5688927"/>
              <a:ext cx="448407" cy="1028089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Shape 2468">
              <a:extLst>
                <a:ext uri="{FF2B5EF4-FFF2-40B4-BE49-F238E27FC236}">
                  <a16:creationId xmlns:a16="http://schemas.microsoft.com/office/drawing/2014/main" id="{BA877E98-361B-6472-B8D4-26BE4ABDC099}"/>
                </a:ext>
              </a:extLst>
            </p:cNvPr>
            <p:cNvSpPr/>
            <p:nvPr/>
          </p:nvSpPr>
          <p:spPr>
            <a:xfrm>
              <a:off x="810436" y="6084881"/>
              <a:ext cx="279459" cy="228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5" y="18796"/>
                    <a:pt x="1048" y="18734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4" y="1873"/>
                  </a:lnTo>
                  <a:cubicBezTo>
                    <a:pt x="9930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6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4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7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8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6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6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0800" y="15600"/>
                  </a:moveTo>
                  <a:cubicBezTo>
                    <a:pt x="10258" y="15600"/>
                    <a:pt x="9818" y="16138"/>
                    <a:pt x="9818" y="16800"/>
                  </a:cubicBezTo>
                  <a:cubicBezTo>
                    <a:pt x="9818" y="17462"/>
                    <a:pt x="10258" y="18000"/>
                    <a:pt x="10800" y="18000"/>
                  </a:cubicBezTo>
                  <a:cubicBezTo>
                    <a:pt x="11342" y="18000"/>
                    <a:pt x="11782" y="17462"/>
                    <a:pt x="11782" y="16800"/>
                  </a:cubicBezTo>
                  <a:cubicBezTo>
                    <a:pt x="11782" y="16138"/>
                    <a:pt x="11342" y="15600"/>
                    <a:pt x="10800" y="15600"/>
                  </a:cubicBezTo>
                  <a:moveTo>
                    <a:pt x="10800" y="6000"/>
                  </a:moveTo>
                  <a:cubicBezTo>
                    <a:pt x="10258" y="6000"/>
                    <a:pt x="9818" y="6538"/>
                    <a:pt x="9818" y="7200"/>
                  </a:cubicBezTo>
                  <a:lnTo>
                    <a:pt x="10309" y="13800"/>
                  </a:lnTo>
                  <a:cubicBezTo>
                    <a:pt x="10309" y="14132"/>
                    <a:pt x="10529" y="14400"/>
                    <a:pt x="10800" y="14400"/>
                  </a:cubicBezTo>
                  <a:cubicBezTo>
                    <a:pt x="11071" y="14400"/>
                    <a:pt x="11291" y="14132"/>
                    <a:pt x="11291" y="13800"/>
                  </a:cubicBezTo>
                  <a:lnTo>
                    <a:pt x="11782" y="7200"/>
                  </a:lnTo>
                  <a:cubicBezTo>
                    <a:pt x="11782" y="6538"/>
                    <a:pt x="11342" y="6000"/>
                    <a:pt x="10800" y="60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b="1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3438AE7-7CFB-0E7E-3869-946E4426D1D4}"/>
                </a:ext>
              </a:extLst>
            </p:cNvPr>
            <p:cNvSpPr txBox="1"/>
            <p:nvPr/>
          </p:nvSpPr>
          <p:spPr>
            <a:xfrm>
              <a:off x="1099258" y="6038494"/>
              <a:ext cx="639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注意：</a:t>
              </a:r>
              <a:endParaRPr lang="zh-CN" altLang="en-US" sz="105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12903431-959D-03F5-5B2D-99A231FB1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630" y="2798362"/>
            <a:ext cx="364143" cy="364143"/>
          </a:xfrm>
          <a:prstGeom prst="rect">
            <a:avLst/>
          </a:prstGeom>
        </p:spPr>
      </p:pic>
      <p:grpSp>
        <p:nvGrpSpPr>
          <p:cNvPr id="23" name="组合 2">
            <a:extLst>
              <a:ext uri="{FF2B5EF4-FFF2-40B4-BE49-F238E27FC236}">
                <a16:creationId xmlns:a16="http://schemas.microsoft.com/office/drawing/2014/main" id="{F9C9A670-8DB3-E4EE-C103-57E6E5A5626C}"/>
              </a:ext>
            </a:extLst>
          </p:cNvPr>
          <p:cNvGrpSpPr/>
          <p:nvPr/>
        </p:nvGrpSpPr>
        <p:grpSpPr>
          <a:xfrm>
            <a:off x="933685" y="4928977"/>
            <a:ext cx="9870284" cy="1151964"/>
            <a:chOff x="2297720" y="3660322"/>
            <a:chExt cx="10875224" cy="1152032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D48846D5-F7E0-9E39-DF32-193B8511974E}"/>
                </a:ext>
              </a:extLst>
            </p:cNvPr>
            <p:cNvSpPr/>
            <p:nvPr/>
          </p:nvSpPr>
          <p:spPr>
            <a:xfrm>
              <a:off x="2297726" y="3660326"/>
              <a:ext cx="10875218" cy="1152028"/>
            </a:xfrm>
            <a:prstGeom prst="roundRect">
              <a:avLst>
                <a:gd name="adj" fmla="val 8420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288000" rIns="36000" bIns="0" rtlCol="0" anchor="t"/>
            <a:lstStyle/>
            <a:p>
              <a:pPr marL="0" marR="0" lvl="0" indent="0" algn="l" defTabSz="914400" rtl="0" eaLnBrk="0" fontAlgn="base" latinLnBrk="0" hangingPunct="0">
                <a:lnSpc>
                  <a:spcPct val="2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</a:rPr>
                <a:t>@Delete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"delete from user where id = #{id}"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3333FF"/>
                  </a:solidFill>
                  <a:effectLst/>
                </a:rPr>
                <a:t>public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 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Integer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3333FF"/>
                  </a:solidFill>
                  <a:effectLst/>
                </a:rPr>
                <a:t>deleteById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Integer 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);</a:t>
              </a:r>
              <a:endPara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5" name="矩形: 圆顶角 24">
              <a:extLst>
                <a:ext uri="{FF2B5EF4-FFF2-40B4-BE49-F238E27FC236}">
                  <a16:creationId xmlns:a16="http://schemas.microsoft.com/office/drawing/2014/main" id="{87C105B8-5194-8CBF-81EE-B7A4437C5260}"/>
                </a:ext>
              </a:extLst>
            </p:cNvPr>
            <p:cNvSpPr/>
            <p:nvPr/>
          </p:nvSpPr>
          <p:spPr>
            <a:xfrm>
              <a:off x="2297720" y="3660322"/>
              <a:ext cx="10875217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40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UserMapper</a:t>
              </a: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8D69909-CCB7-4E2F-8072-6AA24A6932A3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185AA4B8-6113-C4E3-FFDB-69A4029D33EB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9DAE69E4-1708-F0D3-E42F-B6B12F2C6997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CF00276D-0487-8293-CF82-7E8AC65724FF}"/>
              </a:ext>
            </a:extLst>
          </p:cNvPr>
          <p:cNvSpPr txBox="1"/>
          <p:nvPr/>
        </p:nvSpPr>
        <p:spPr>
          <a:xfrm>
            <a:off x="4507227" y="4341330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?</a:t>
            </a:r>
            <a:endParaRPr lang="zh-CN" altLang="en-US" sz="1600" dirty="0">
              <a:solidFill>
                <a:srgbClr val="C00000"/>
              </a:solidFill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49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FEE3DD-0983-76B6-055B-30777BE25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54983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ea typeface="Fira Code" panose="020B0809050000020004" pitchFamily="49" charset="0"/>
              </a:rPr>
              <a:t>Mybatis</a:t>
            </a:r>
            <a:r>
              <a:rPr lang="zh-CN" altLang="en-US"/>
              <a:t>中的</a:t>
            </a:r>
            <a:r>
              <a:rPr lang="en-US" altLang="zh-CN">
                <a:ea typeface="Fira Code" panose="020B0809050000020004" pitchFamily="49" charset="0"/>
              </a:rPr>
              <a:t> # </a:t>
            </a:r>
            <a:r>
              <a:rPr lang="zh-CN" altLang="en-US"/>
              <a:t>号 与 </a:t>
            </a:r>
            <a:r>
              <a:rPr lang="en-US" altLang="zh-CN">
                <a:ea typeface="Fira Code" panose="020B0809050000020004" pitchFamily="49" charset="0"/>
              </a:rPr>
              <a:t>$ </a:t>
            </a:r>
            <a:r>
              <a:rPr lang="zh-CN" altLang="en-US"/>
              <a:t>号：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373A68F-44DD-5AB3-F88C-C51D6B385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删除用户</a:t>
            </a:r>
            <a:r>
              <a:rPr lang="en-US" altLang="zh-CN"/>
              <a:t>-delete</a:t>
            </a:r>
            <a:endParaRPr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E29B2A3-B8E8-0B37-C541-0E4727836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830557"/>
              </p:ext>
            </p:extLst>
          </p:nvPr>
        </p:nvGraphicFramePr>
        <p:xfrm>
          <a:off x="894976" y="1506072"/>
          <a:ext cx="10402048" cy="151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1">
                  <a:extLst>
                    <a:ext uri="{9D8B030D-6E8A-4147-A177-3AD203B41FA5}">
                      <a16:colId xmlns:a16="http://schemas.microsoft.com/office/drawing/2014/main" val="988078941"/>
                    </a:ext>
                  </a:extLst>
                </a:gridCol>
                <a:gridCol w="4598894">
                  <a:extLst>
                    <a:ext uri="{9D8B030D-6E8A-4147-A177-3AD203B41FA5}">
                      <a16:colId xmlns:a16="http://schemas.microsoft.com/office/drawing/2014/main" val="2546140320"/>
                    </a:ext>
                  </a:extLst>
                </a:gridCol>
                <a:gridCol w="2474259">
                  <a:extLst>
                    <a:ext uri="{9D8B030D-6E8A-4147-A177-3AD203B41FA5}">
                      <a16:colId xmlns:a16="http://schemas.microsoft.com/office/drawing/2014/main" val="3588676547"/>
                    </a:ext>
                  </a:extLst>
                </a:gridCol>
                <a:gridCol w="2312894">
                  <a:extLst>
                    <a:ext uri="{9D8B030D-6E8A-4147-A177-3AD203B41FA5}">
                      <a16:colId xmlns:a16="http://schemas.microsoft.com/office/drawing/2014/main" val="2056504245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+mn-lt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符号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+mn-lt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说明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+mn-lt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场景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+mn-lt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优缺点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94706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#{…}</a:t>
                      </a:r>
                      <a:endParaRPr lang="zh-CN" altLang="en-US" sz="130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占位符。执行时，会将</a:t>
                      </a:r>
                      <a:r>
                        <a:rPr lang="en-US" altLang="zh-CN" sz="13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#{…}</a:t>
                      </a:r>
                      <a:r>
                        <a:rPr lang="zh-CN" altLang="en-US" sz="13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替换为</a:t>
                      </a:r>
                      <a:r>
                        <a:rPr lang="en-US" altLang="zh-CN" sz="13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?</a:t>
                      </a:r>
                      <a:r>
                        <a:rPr lang="zh-CN" altLang="en-US" sz="13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，生成预编译</a:t>
                      </a:r>
                      <a:r>
                        <a:rPr lang="en-US" altLang="zh-CN" sz="13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SQL</a:t>
                      </a:r>
                      <a:endParaRPr lang="zh-CN" altLang="en-US" sz="130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参数值传递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安全、性能高 （推荐）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25959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${…}</a:t>
                      </a:r>
                      <a:endParaRPr lang="zh-CN" altLang="en-US" sz="130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拼接</a:t>
                      </a:r>
                      <a:r>
                        <a:rPr lang="zh-CN" altLang="en-US" sz="13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符</a:t>
                      </a:r>
                      <a:r>
                        <a:rPr lang="zh-CN" altLang="en-US" sz="13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。直接将参数拼接在</a:t>
                      </a:r>
                      <a:r>
                        <a:rPr lang="en-US" altLang="zh-CN" sz="13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SQL</a:t>
                      </a:r>
                      <a:r>
                        <a:rPr lang="zh-CN" altLang="en-US" sz="13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语句中，存在</a:t>
                      </a:r>
                      <a:r>
                        <a:rPr lang="en-US" altLang="zh-CN" sz="13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SQL</a:t>
                      </a:r>
                      <a:r>
                        <a:rPr lang="zh-CN" altLang="en-US" sz="13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注入问题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表名、字段名动态设置时使用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不安全、性能低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8581"/>
                  </a:ext>
                </a:extLst>
              </a:tr>
            </a:tbl>
          </a:graphicData>
        </a:graphic>
      </p:graphicFrame>
      <p:sp>
        <p:nvSpPr>
          <p:cNvPr id="7" name="矩形: 圆角 6">
            <a:extLst>
              <a:ext uri="{FF2B5EF4-FFF2-40B4-BE49-F238E27FC236}">
                <a16:creationId xmlns:a16="http://schemas.microsoft.com/office/drawing/2014/main" id="{A2BE9071-80E9-4804-B4F2-231F599D979F}"/>
              </a:ext>
            </a:extLst>
          </p:cNvPr>
          <p:cNvSpPr/>
          <p:nvPr/>
        </p:nvSpPr>
        <p:spPr>
          <a:xfrm>
            <a:off x="894975" y="3372941"/>
            <a:ext cx="10402047" cy="497501"/>
          </a:xfrm>
          <a:prstGeom prst="roundRect">
            <a:avLst>
              <a:gd name="adj" fmla="val 7261"/>
            </a:avLst>
          </a:prstGeom>
          <a:solidFill>
            <a:srgbClr val="F6F6F6"/>
          </a:solidFill>
          <a:ln w="3175"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0" bIns="0" rtlCol="0" anchor="t"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200">
                <a:solidFill>
                  <a:srgbClr val="9E880D"/>
                </a:solidFill>
                <a:effectLst/>
                <a:latin typeface="Fira Code" panose="020B0809050000020004" pitchFamily="49" charset="0"/>
              </a:rPr>
              <a:t>@Delete</a:t>
            </a:r>
            <a:r>
              <a:rPr lang="en-US" altLang="zh-CN" sz="1200"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200">
                <a:solidFill>
                  <a:srgbClr val="067D17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120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delete from </a:t>
            </a:r>
            <a:r>
              <a:rPr lang="en-US" altLang="zh-CN" sz="1200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dept</a:t>
            </a:r>
            <a:r>
              <a:rPr lang="en-US" altLang="zh-CN" sz="120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 where</a:t>
            </a:r>
            <a:r>
              <a:rPr lang="en-US" altLang="zh-CN" sz="1200">
                <a:solidFill>
                  <a:srgbClr val="067D17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id =</a:t>
            </a:r>
            <a:r>
              <a:rPr lang="en-US" altLang="zh-CN" sz="1200">
                <a:solidFill>
                  <a:srgbClr val="067D17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#{id}</a:t>
            </a:r>
            <a:r>
              <a:rPr lang="en-US" altLang="zh-CN" sz="1200">
                <a:solidFill>
                  <a:srgbClr val="067D17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1200"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)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4D30570-479B-A789-89E4-321713B85C5A}"/>
              </a:ext>
            </a:extLst>
          </p:cNvPr>
          <p:cNvSpPr/>
          <p:nvPr/>
        </p:nvSpPr>
        <p:spPr>
          <a:xfrm>
            <a:off x="894974" y="4225311"/>
            <a:ext cx="10402047" cy="497501"/>
          </a:xfrm>
          <a:prstGeom prst="roundRect">
            <a:avLst>
              <a:gd name="adj" fmla="val 7261"/>
            </a:avLst>
          </a:prstGeom>
          <a:solidFill>
            <a:srgbClr val="F6F6F6"/>
          </a:solidFill>
          <a:ln w="3175"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0" bIns="0" rtlCol="0" anchor="t"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200">
                <a:solidFill>
                  <a:srgbClr val="9E880D"/>
                </a:solidFill>
                <a:effectLst/>
                <a:latin typeface="Fira Code" panose="020B0809050000020004" pitchFamily="49" charset="0"/>
              </a:rPr>
              <a:t>@Select</a:t>
            </a:r>
            <a:r>
              <a:rPr lang="en-US" altLang="zh-CN" sz="1200"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200">
                <a:solidFill>
                  <a:srgbClr val="067D17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120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select</a:t>
            </a:r>
            <a:r>
              <a:rPr lang="en-US" altLang="zh-CN" sz="1200">
                <a:solidFill>
                  <a:srgbClr val="067D17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id,name,score</a:t>
            </a:r>
            <a:r>
              <a:rPr lang="en-US" altLang="zh-CN" sz="1200">
                <a:solidFill>
                  <a:srgbClr val="067D17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altLang="zh-CN" sz="1200">
                <a:solidFill>
                  <a:srgbClr val="067D17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>
                <a:solidFill>
                  <a:schemeClr val="tx1"/>
                </a:solidFill>
                <a:effectLst/>
                <a:latin typeface="Fira Code" panose="020B0809050000020004" pitchFamily="49" charset="0"/>
              </a:rPr>
              <a:t>${tableName}</a:t>
            </a:r>
            <a:r>
              <a:rPr lang="en-US" altLang="zh-CN" sz="1200">
                <a:solidFill>
                  <a:srgbClr val="067D17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1200">
                <a:solidFill>
                  <a:srgbClr val="0000FF"/>
                </a:solidFill>
                <a:latin typeface="Fira Code" panose="020B0809050000020004" pitchFamily="49" charset="0"/>
              </a:rPr>
              <a:t>order</a:t>
            </a:r>
            <a:r>
              <a:rPr lang="en-US" altLang="zh-CN" sz="1200">
                <a:solidFill>
                  <a:srgbClr val="067D17"/>
                </a:solidFill>
                <a:latin typeface="Fira Code" panose="020B0809050000020004" pitchFamily="49" charset="0"/>
              </a:rPr>
              <a:t> </a:t>
            </a:r>
            <a:r>
              <a:rPr lang="en-US" altLang="zh-CN" sz="1200">
                <a:solidFill>
                  <a:srgbClr val="0000FF"/>
                </a:solidFill>
                <a:latin typeface="Fira Code" panose="020B0809050000020004" pitchFamily="49" charset="0"/>
              </a:rPr>
              <a:t>by</a:t>
            </a:r>
            <a:r>
              <a:rPr lang="en-US" altLang="zh-CN" sz="1200">
                <a:solidFill>
                  <a:srgbClr val="067D17"/>
                </a:solidFill>
                <a:latin typeface="Fira Code" panose="020B0809050000020004" pitchFamily="49" charset="0"/>
              </a:rPr>
              <a:t> </a:t>
            </a:r>
            <a:r>
              <a:rPr lang="en-US" altLang="zh-CN" sz="1200">
                <a:solidFill>
                  <a:schemeClr val="tx1"/>
                </a:solidFill>
                <a:latin typeface="Fira Code" panose="020B0809050000020004" pitchFamily="49" charset="0"/>
              </a:rPr>
              <a:t>${sortField}</a:t>
            </a:r>
            <a:r>
              <a:rPr lang="en-US" altLang="zh-CN" sz="1200">
                <a:solidFill>
                  <a:srgbClr val="067D17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1200"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03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AF98FA-BD36-2603-508F-8E7DB52CF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800"/>
              <a:t>Mybatis</a:t>
            </a:r>
            <a:r>
              <a:rPr lang="zh-CN" altLang="en-US" sz="1800"/>
              <a:t>中执行</a:t>
            </a:r>
            <a:r>
              <a:rPr lang="en-US" altLang="zh-CN" sz="1800"/>
              <a:t>DML</a:t>
            </a:r>
            <a:r>
              <a:rPr lang="zh-CN" altLang="en-US" sz="1800"/>
              <a:t>语句时，有没有返回值？</a:t>
            </a:r>
            <a:endParaRPr lang="en-US" altLang="zh-CN" sz="1800"/>
          </a:p>
          <a:p>
            <a:pPr marL="64800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有，</a:t>
            </a:r>
            <a:r>
              <a:rPr lang="en-US" altLang="zh-CN" sz="16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int</a:t>
            </a:r>
            <a:r>
              <a:rPr lang="zh-CN" altLang="en-US" sz="16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类型，表示</a:t>
            </a:r>
            <a:r>
              <a:rPr lang="en-US" altLang="zh-CN" sz="16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DML</a:t>
            </a:r>
            <a:r>
              <a:rPr lang="zh-CN" altLang="en-US" sz="16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语句执行影响的记录数</a:t>
            </a:r>
            <a:endParaRPr lang="en-US" altLang="zh-CN" sz="1600" b="0">
              <a:solidFill>
                <a:srgbClr val="C00000"/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800"/>
              <a:t>Mybatis</a:t>
            </a:r>
            <a:r>
              <a:rPr lang="zh-CN" altLang="en-US" sz="1800"/>
              <a:t>中 </a:t>
            </a:r>
            <a:r>
              <a:rPr lang="en-US" altLang="zh-CN" sz="1800"/>
              <a:t># </a:t>
            </a:r>
            <a:r>
              <a:rPr lang="zh-CN" altLang="en-US" sz="1800"/>
              <a:t>与 </a:t>
            </a:r>
            <a:r>
              <a:rPr lang="en-US" altLang="zh-CN" sz="1800"/>
              <a:t>$ </a:t>
            </a:r>
            <a:r>
              <a:rPr lang="zh-CN" altLang="en-US" sz="1800"/>
              <a:t>的区别是什么</a:t>
            </a:r>
            <a:r>
              <a:rPr lang="en-US" altLang="zh-CN" sz="1800"/>
              <a:t>? </a:t>
            </a:r>
            <a:r>
              <a:rPr lang="zh-CN" altLang="en-US" sz="1800"/>
              <a:t>（面试题）</a:t>
            </a:r>
            <a:endParaRPr lang="en-US" altLang="zh-CN" sz="1800"/>
          </a:p>
          <a:p>
            <a:pPr marL="64800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# </a:t>
            </a:r>
            <a:r>
              <a:rPr lang="zh-CN" altLang="en-US" sz="16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是占位符，会替换为？生成预编译</a:t>
            </a:r>
            <a:r>
              <a:rPr lang="en-US" altLang="zh-CN" sz="16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SQL</a:t>
            </a:r>
            <a:r>
              <a:rPr lang="zh-CN" altLang="en-US" sz="16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（推荐）</a:t>
            </a:r>
            <a:endParaRPr lang="en-US" altLang="zh-CN" sz="1600" b="0">
              <a:solidFill>
                <a:srgbClr val="C00000"/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4800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$</a:t>
            </a:r>
            <a:r>
              <a:rPr lang="zh-CN" altLang="en-US" sz="16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是字符串拼接符号</a:t>
            </a:r>
            <a:r>
              <a:rPr lang="en-US" altLang="zh-CN" sz="16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,</a:t>
            </a:r>
            <a:r>
              <a:rPr lang="zh-CN" altLang="en-US" sz="16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将参数值直接拼接在</a:t>
            </a:r>
            <a:r>
              <a:rPr lang="en-US" altLang="zh-CN" sz="16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SQL</a:t>
            </a:r>
            <a:r>
              <a:rPr lang="zh-CN" altLang="en-US" sz="16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372085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7ED219-B0E7-838C-1AD0-75A8B6F67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194462" cy="143643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需求：添加一个用户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SQL</a:t>
            </a:r>
            <a:r>
              <a:rPr lang="zh-CN" altLang="en-US"/>
              <a:t>：</a:t>
            </a:r>
            <a:r>
              <a:rPr lang="en-US" altLang="zh-CN" sz="1500">
                <a:solidFill>
                  <a:srgbClr val="3333FF"/>
                </a:solidFill>
                <a:effectLst/>
                <a:highlight>
                  <a:srgbClr val="FFFFFF"/>
                </a:highlight>
              </a:rPr>
              <a:t>insert into </a:t>
            </a:r>
            <a:r>
              <a:rPr lang="en-US" altLang="zh-CN" sz="150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user</a:t>
            </a:r>
            <a:r>
              <a:rPr lang="en-US" altLang="zh-CN" sz="150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-US" altLang="zh-CN" sz="150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username</a:t>
            </a:r>
            <a:r>
              <a:rPr lang="en-US" altLang="zh-CN" sz="150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</a:t>
            </a:r>
            <a:r>
              <a:rPr lang="en-US" altLang="zh-CN" sz="150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password</a:t>
            </a:r>
            <a:r>
              <a:rPr lang="en-US" altLang="zh-CN" sz="150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</a:t>
            </a:r>
            <a:r>
              <a:rPr lang="en-US" altLang="zh-CN" sz="150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-US" altLang="zh-CN" sz="150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</a:t>
            </a:r>
            <a:r>
              <a:rPr lang="en-US" altLang="zh-CN" sz="150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age</a:t>
            </a:r>
            <a:r>
              <a:rPr lang="en-US" altLang="zh-CN" sz="150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</a:t>
            </a:r>
            <a:r>
              <a:rPr lang="en-US" altLang="zh-CN" sz="1500">
                <a:solidFill>
                  <a:srgbClr val="3333FF"/>
                </a:solidFill>
                <a:effectLst/>
                <a:highlight>
                  <a:srgbClr val="FFFFFF"/>
                </a:highlight>
              </a:rPr>
              <a:t>values</a:t>
            </a:r>
            <a:r>
              <a:rPr lang="en-US" altLang="zh-CN" sz="150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-US" altLang="zh-CN" sz="150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'zhouyu'</a:t>
            </a:r>
            <a:r>
              <a:rPr lang="en-US" altLang="zh-CN" sz="150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</a:t>
            </a:r>
            <a:r>
              <a:rPr lang="en-US" altLang="zh-CN" sz="150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'123456'</a:t>
            </a:r>
            <a:r>
              <a:rPr lang="en-US" altLang="zh-CN" sz="150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</a:t>
            </a:r>
            <a:r>
              <a:rPr lang="en-US" altLang="zh-CN" sz="150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'</a:t>
            </a:r>
            <a:r>
              <a:rPr lang="zh-CN" altLang="en-US" sz="1500">
                <a:solidFill>
                  <a:srgbClr val="067D17"/>
                </a:solidFill>
                <a:effectLst/>
                <a:highlight>
                  <a:srgbClr val="FFFFFF"/>
                </a:highlight>
                <a:ea typeface="宋体" panose="02010600030101010101" pitchFamily="2" charset="-122"/>
              </a:rPr>
              <a:t>周瑜</a:t>
            </a:r>
            <a:r>
              <a:rPr lang="en-US" altLang="zh-CN" sz="150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'</a:t>
            </a:r>
            <a:r>
              <a:rPr lang="en-US" altLang="zh-CN" sz="150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</a:t>
            </a:r>
            <a:r>
              <a:rPr lang="en-US" altLang="zh-CN" sz="150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20</a:t>
            </a:r>
            <a:r>
              <a:rPr lang="en-US" altLang="zh-CN" sz="150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);</a:t>
            </a:r>
            <a:endParaRPr lang="en-US" altLang="zh-CN" sz="15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Mapper</a:t>
            </a:r>
            <a:r>
              <a:rPr lang="zh-CN" altLang="en-US"/>
              <a:t>接口：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2339AF3-3E1D-B704-ADD7-953A3553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新增用户</a:t>
            </a:r>
            <a:r>
              <a:rPr lang="en-US" altLang="zh-CN"/>
              <a:t>-insert</a:t>
            </a:r>
            <a:endParaRPr lang="zh-CN" altLang="en-US"/>
          </a:p>
        </p:txBody>
      </p:sp>
      <p:grpSp>
        <p:nvGrpSpPr>
          <p:cNvPr id="2" name="组合 2">
            <a:extLst>
              <a:ext uri="{FF2B5EF4-FFF2-40B4-BE49-F238E27FC236}">
                <a16:creationId xmlns:a16="http://schemas.microsoft.com/office/drawing/2014/main" id="{E9C2BCC9-D6A9-8A9E-BA6B-DBF9E69FA4F8}"/>
              </a:ext>
            </a:extLst>
          </p:cNvPr>
          <p:cNvGrpSpPr/>
          <p:nvPr/>
        </p:nvGrpSpPr>
        <p:grpSpPr>
          <a:xfrm>
            <a:off x="933696" y="2550460"/>
            <a:ext cx="10568022" cy="1151964"/>
            <a:chOff x="2297719" y="3660322"/>
            <a:chExt cx="11644002" cy="1152032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9614CE05-A91A-A177-366C-0FC1968AB319}"/>
                </a:ext>
              </a:extLst>
            </p:cNvPr>
            <p:cNvSpPr/>
            <p:nvPr/>
          </p:nvSpPr>
          <p:spPr>
            <a:xfrm>
              <a:off x="2297726" y="3660326"/>
              <a:ext cx="11643995" cy="1152028"/>
            </a:xfrm>
            <a:prstGeom prst="roundRect">
              <a:avLst>
                <a:gd name="adj" fmla="val 8420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288000" rIns="36000" bIns="0" rtlCol="0" anchor="t"/>
            <a:lstStyle/>
            <a:p>
              <a:pPr marL="0" marR="0" lvl="0" indent="0" algn="l" defTabSz="914400" rtl="0" eaLnBrk="0" fontAlgn="base" latinLnBrk="0" hangingPunct="0">
                <a:lnSpc>
                  <a:spcPct val="2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</a:rPr>
                <a:t>@Insert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"insert into user(username,password,name,age) values(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'zhouyu', '123456', '</a:t>
              </a:r>
              <a:r>
                <a:rPr kumimoji="0" lang="zh-CN" altLang="en-US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周瑜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', 20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)"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3333FF"/>
                  </a:solidFill>
                  <a:effectLst/>
                </a:rPr>
                <a:t>public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 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void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3333FF"/>
                  </a:solidFill>
                  <a:effectLst/>
                </a:rPr>
                <a:t>insert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();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D76A34A2-AE3D-0E44-B6EF-C58942C482B9}"/>
                </a:ext>
              </a:extLst>
            </p:cNvPr>
            <p:cNvSpPr/>
            <p:nvPr/>
          </p:nvSpPr>
          <p:spPr>
            <a:xfrm>
              <a:off x="2297719" y="3660322"/>
              <a:ext cx="11643994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40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UserMapper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6AB2FEEF-E17F-BB2B-05D3-7A8FA2D8F15A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0414FCD-B43B-EB89-C3B9-D61C32FFD72E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39133888-9BDF-0C70-EDC0-2A4AE4BCD28F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20E446FD-A47A-F9E3-3CDC-46242E610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组合 2">
            <a:extLst>
              <a:ext uri="{FF2B5EF4-FFF2-40B4-BE49-F238E27FC236}">
                <a16:creationId xmlns:a16="http://schemas.microsoft.com/office/drawing/2014/main" id="{57CCB2EE-2DCC-C884-308D-E33B5D407A63}"/>
              </a:ext>
            </a:extLst>
          </p:cNvPr>
          <p:cNvGrpSpPr/>
          <p:nvPr/>
        </p:nvGrpSpPr>
        <p:grpSpPr>
          <a:xfrm>
            <a:off x="933689" y="4022416"/>
            <a:ext cx="10568022" cy="1151964"/>
            <a:chOff x="2297719" y="3660322"/>
            <a:chExt cx="11644002" cy="1152032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EA705E44-0E0C-0459-ED3D-00AD33DEC1E4}"/>
                </a:ext>
              </a:extLst>
            </p:cNvPr>
            <p:cNvSpPr/>
            <p:nvPr/>
          </p:nvSpPr>
          <p:spPr>
            <a:xfrm>
              <a:off x="2297726" y="3660326"/>
              <a:ext cx="11643995" cy="1152028"/>
            </a:xfrm>
            <a:prstGeom prst="roundRect">
              <a:avLst>
                <a:gd name="adj" fmla="val 8420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288000" rIns="36000" bIns="0" rtlCol="0" anchor="t"/>
            <a:lstStyle/>
            <a:p>
              <a:pPr marL="0" marR="0" lvl="0" indent="0" algn="l" defTabSz="914400" rtl="0" eaLnBrk="0" fontAlgn="base" latinLnBrk="0" hangingPunct="0">
                <a:lnSpc>
                  <a:spcPct val="2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</a:rPr>
                <a:t>@Insert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"insert into user(username,password,name,age) values(#{username},#{password},#{name},#{age})"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3333FF"/>
                  </a:solidFill>
                  <a:effectLst/>
                </a:rPr>
                <a:t>public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 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void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3333FF"/>
                  </a:solidFill>
                  <a:effectLst/>
                </a:rPr>
                <a:t>insert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User user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);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6" name="矩形: 圆顶角 15">
              <a:extLst>
                <a:ext uri="{FF2B5EF4-FFF2-40B4-BE49-F238E27FC236}">
                  <a16:creationId xmlns:a16="http://schemas.microsoft.com/office/drawing/2014/main" id="{E56325F6-F9FA-3D15-CDB8-110F3643B6C9}"/>
                </a:ext>
              </a:extLst>
            </p:cNvPr>
            <p:cNvSpPr/>
            <p:nvPr/>
          </p:nvSpPr>
          <p:spPr>
            <a:xfrm>
              <a:off x="2297719" y="3660322"/>
              <a:ext cx="11643994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40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UserMapper</a:t>
              </a: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60DB447-8E66-ABC5-3C64-3975A634C390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3D93F0E-3F95-662F-336B-70C081CF7D64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5465798-048E-153E-76FC-7D1DDD0257B9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0963ACC-2F6B-72FC-0211-2A47C101DF22}"/>
              </a:ext>
            </a:extLst>
          </p:cNvPr>
          <p:cNvCxnSpPr/>
          <p:nvPr/>
        </p:nvCxnSpPr>
        <p:spPr>
          <a:xfrm>
            <a:off x="6687664" y="4699250"/>
            <a:ext cx="355898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BDA9B10F-734D-AD5F-BD60-20C32EBE2C94}"/>
              </a:ext>
            </a:extLst>
          </p:cNvPr>
          <p:cNvSpPr txBox="1"/>
          <p:nvPr/>
        </p:nvSpPr>
        <p:spPr>
          <a:xfrm>
            <a:off x="9323288" y="4747067"/>
            <a:ext cx="1066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rgbClr val="C00000"/>
                </a:solidFill>
              </a:rPr>
              <a:t>对象属性名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C86D26E-1951-5899-60F7-BC5EBDB55FAF}"/>
              </a:ext>
            </a:extLst>
          </p:cNvPr>
          <p:cNvCxnSpPr>
            <a:cxnSpLocks/>
          </p:cNvCxnSpPr>
          <p:nvPr/>
        </p:nvCxnSpPr>
        <p:spPr>
          <a:xfrm>
            <a:off x="2680440" y="5087711"/>
            <a:ext cx="941294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C28DD4BE-6922-3175-2709-D1522E0D1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36" y="3246928"/>
            <a:ext cx="364143" cy="3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3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7ED219-B0E7-838C-1AD0-75A8B6F67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328932" cy="147319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需求：根据</a:t>
            </a:r>
            <a:r>
              <a:rPr lang="en-US" altLang="zh-CN"/>
              <a:t>ID</a:t>
            </a:r>
            <a:r>
              <a:rPr lang="zh-CN" altLang="en-US"/>
              <a:t>更新用户信息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SQL</a:t>
            </a:r>
            <a:r>
              <a:rPr lang="zh-CN" altLang="en-US"/>
              <a:t>：</a:t>
            </a:r>
            <a:r>
              <a:rPr lang="en-US" altLang="zh-CN" sz="1400">
                <a:solidFill>
                  <a:srgbClr val="3333FF"/>
                </a:solidFill>
                <a:effectLst/>
                <a:highlight>
                  <a:srgbClr val="FFFFFF"/>
                </a:highlight>
              </a:rPr>
              <a:t>update</a:t>
            </a:r>
            <a:r>
              <a:rPr lang="en-US" altLang="zh-CN" sz="140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altLang="zh-CN" sz="140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user </a:t>
            </a:r>
            <a:r>
              <a:rPr lang="en-US" altLang="zh-CN" sz="1400">
                <a:solidFill>
                  <a:srgbClr val="3333FF"/>
                </a:solidFill>
                <a:effectLst/>
                <a:highlight>
                  <a:srgbClr val="FFFFFF"/>
                </a:highlight>
              </a:rPr>
              <a:t>set</a:t>
            </a:r>
            <a:r>
              <a:rPr lang="en-US" altLang="zh-CN" sz="140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altLang="zh-CN" sz="140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username </a:t>
            </a:r>
            <a:r>
              <a:rPr lang="en-US" altLang="zh-CN" sz="140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-US" altLang="zh-CN" sz="140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'zhouyu'</a:t>
            </a:r>
            <a:r>
              <a:rPr lang="en-US" altLang="zh-CN" sz="140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-US" altLang="zh-CN" sz="140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password </a:t>
            </a:r>
            <a:r>
              <a:rPr lang="en-US" altLang="zh-CN" sz="140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-US" altLang="zh-CN" sz="140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'123456'</a:t>
            </a:r>
            <a:r>
              <a:rPr lang="en-US" altLang="zh-CN" sz="140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-US" altLang="zh-CN" sz="140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name </a:t>
            </a:r>
            <a:r>
              <a:rPr lang="en-US" altLang="zh-CN" sz="140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-US" altLang="zh-CN" sz="140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'</a:t>
            </a:r>
            <a:r>
              <a:rPr lang="zh-CN" altLang="en-US" sz="1400">
                <a:solidFill>
                  <a:srgbClr val="067D17"/>
                </a:solidFill>
                <a:effectLst/>
                <a:highlight>
                  <a:srgbClr val="FFFFFF"/>
                </a:highlight>
                <a:ea typeface="宋体" panose="02010600030101010101" pitchFamily="2" charset="-122"/>
              </a:rPr>
              <a:t>周瑜</a:t>
            </a:r>
            <a:r>
              <a:rPr lang="en-US" altLang="zh-CN" sz="140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'</a:t>
            </a:r>
            <a:r>
              <a:rPr lang="en-US" altLang="zh-CN" sz="140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-US" altLang="zh-CN" sz="140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age </a:t>
            </a:r>
            <a:r>
              <a:rPr lang="en-US" altLang="zh-CN" sz="140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-US" altLang="zh-CN" sz="140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20 </a:t>
            </a:r>
            <a:r>
              <a:rPr lang="en-US" altLang="zh-CN" sz="1400">
                <a:solidFill>
                  <a:srgbClr val="3333FF"/>
                </a:solidFill>
                <a:effectLst/>
                <a:highlight>
                  <a:srgbClr val="FFFFFF"/>
                </a:highlight>
              </a:rPr>
              <a:t>where</a:t>
            </a:r>
            <a:r>
              <a:rPr lang="en-US" altLang="zh-CN" sz="140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altLang="zh-CN" sz="140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id </a:t>
            </a:r>
            <a:r>
              <a:rPr lang="en-US" altLang="zh-CN" sz="140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en-US" altLang="zh-CN" sz="140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1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ffectLst/>
                <a:highlight>
                  <a:srgbClr val="FFFFFF"/>
                </a:highlight>
              </a:rPr>
              <a:t>；</a:t>
            </a:r>
            <a:endParaRPr lang="en-US" altLang="zh-CN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Mapper</a:t>
            </a:r>
            <a:r>
              <a:rPr lang="zh-CN" altLang="en-US"/>
              <a:t>接口：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2339AF3-3E1D-B704-ADD7-953A3553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修改用户</a:t>
            </a:r>
            <a:r>
              <a:rPr lang="en-US" altLang="zh-CN"/>
              <a:t>-update</a:t>
            </a:r>
            <a:endParaRPr lang="zh-CN" altLang="en-US"/>
          </a:p>
        </p:txBody>
      </p:sp>
      <p:grpSp>
        <p:nvGrpSpPr>
          <p:cNvPr id="2" name="组合 2">
            <a:extLst>
              <a:ext uri="{FF2B5EF4-FFF2-40B4-BE49-F238E27FC236}">
                <a16:creationId xmlns:a16="http://schemas.microsoft.com/office/drawing/2014/main" id="{62813A7C-CBCF-88E9-7002-F1D48FC1D852}"/>
              </a:ext>
            </a:extLst>
          </p:cNvPr>
          <p:cNvGrpSpPr/>
          <p:nvPr/>
        </p:nvGrpSpPr>
        <p:grpSpPr>
          <a:xfrm>
            <a:off x="933696" y="2550460"/>
            <a:ext cx="10568022" cy="1151964"/>
            <a:chOff x="2297719" y="3660322"/>
            <a:chExt cx="11644002" cy="1152032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BC74092A-BB5D-76ED-2A8B-83ED0C84C017}"/>
                </a:ext>
              </a:extLst>
            </p:cNvPr>
            <p:cNvSpPr/>
            <p:nvPr/>
          </p:nvSpPr>
          <p:spPr>
            <a:xfrm>
              <a:off x="2297726" y="3660326"/>
              <a:ext cx="11643995" cy="1152028"/>
            </a:xfrm>
            <a:prstGeom prst="roundRect">
              <a:avLst>
                <a:gd name="adj" fmla="val 8420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288000" rIns="36000" bIns="0" rtlCol="0" anchor="t"/>
            <a:lstStyle/>
            <a:p>
              <a:pPr marL="0" marR="0" lvl="0" indent="0" algn="l" defTabSz="914400" rtl="0" eaLnBrk="0" fontAlgn="base" latinLnBrk="0" hangingPunct="0">
                <a:lnSpc>
                  <a:spcPct val="2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</a:rPr>
                <a:t>@Update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"update user set username=#{username},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password=#{password},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name=#{name},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age=#{age} where id=#{id}"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3333FF"/>
                  </a:solidFill>
                  <a:effectLst/>
                </a:rPr>
                <a:t>public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 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void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3333FF"/>
                  </a:solidFill>
                  <a:effectLst/>
                </a:rPr>
                <a:t>update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User user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);</a:t>
              </a:r>
              <a:endPara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8B5755AF-B720-C3CC-5832-669414FADCF6}"/>
                </a:ext>
              </a:extLst>
            </p:cNvPr>
            <p:cNvSpPr/>
            <p:nvPr/>
          </p:nvSpPr>
          <p:spPr>
            <a:xfrm>
              <a:off x="2297719" y="3660322"/>
              <a:ext cx="11643994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40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UserMapper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B2394BD-9848-E36C-BB07-CBBA0483AC6A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1ECAE26-914B-B470-0BDA-3DB986DD6B81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946A598-5184-C47A-6FB4-BB86516F4534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1C714A41-4D5D-B691-C446-63CDB7F1A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93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7ED219-B0E7-838C-1AD0-75A8B6F67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150905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需求：根据用户名和密码查询用户信息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SQL</a:t>
            </a:r>
            <a:r>
              <a:rPr lang="zh-CN" altLang="en-US"/>
              <a:t>：</a:t>
            </a:r>
            <a:r>
              <a:rPr lang="en-US" altLang="zh-CN" sz="1400">
                <a:solidFill>
                  <a:srgbClr val="3333FF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select</a:t>
            </a:r>
            <a:r>
              <a:rPr lang="en-US" altLang="zh-CN" sz="140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altLang="zh-CN" sz="140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*</a:t>
            </a:r>
            <a:r>
              <a:rPr lang="en-US" altLang="zh-CN" sz="1400" i="1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altLang="zh-CN" sz="1400">
                <a:solidFill>
                  <a:srgbClr val="3333FF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from</a:t>
            </a:r>
            <a:r>
              <a:rPr lang="en-US" altLang="zh-CN" sz="140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altLang="zh-CN" sz="140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user </a:t>
            </a:r>
            <a:r>
              <a:rPr lang="en-US" altLang="zh-CN" sz="1400">
                <a:solidFill>
                  <a:srgbClr val="3333FF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where</a:t>
            </a:r>
            <a:r>
              <a:rPr lang="en-US" altLang="zh-CN" sz="140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altLang="zh-CN" sz="140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username </a:t>
            </a:r>
            <a:r>
              <a:rPr lang="en-US" altLang="zh-CN" sz="140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= </a:t>
            </a:r>
            <a:r>
              <a:rPr lang="en-US" altLang="zh-CN" sz="140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'zhouyu' </a:t>
            </a:r>
            <a:r>
              <a:rPr lang="en-US" altLang="zh-CN" sz="1400">
                <a:solidFill>
                  <a:srgbClr val="3333FF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and</a:t>
            </a:r>
            <a:r>
              <a:rPr lang="en-US" altLang="zh-CN" sz="140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 </a:t>
            </a:r>
            <a:r>
              <a:rPr lang="en-US" altLang="zh-CN" sz="140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password </a:t>
            </a:r>
            <a:r>
              <a:rPr lang="en-US" altLang="zh-CN" sz="140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= </a:t>
            </a:r>
            <a:r>
              <a:rPr lang="en-US" altLang="zh-CN" sz="140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'666888'</a:t>
            </a:r>
            <a:r>
              <a:rPr lang="en-US" altLang="zh-CN" sz="140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</a:rPr>
              <a:t>;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Mapper</a:t>
            </a:r>
            <a:r>
              <a:rPr lang="zh-CN" altLang="en-US"/>
              <a:t>接口：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2339AF3-3E1D-B704-ADD7-953A3553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查询用户</a:t>
            </a:r>
            <a:r>
              <a:rPr lang="en-US" altLang="zh-CN"/>
              <a:t>-select</a:t>
            </a:r>
            <a:endParaRPr lang="zh-CN" altLang="en-US"/>
          </a:p>
        </p:txBody>
      </p:sp>
      <p:grpSp>
        <p:nvGrpSpPr>
          <p:cNvPr id="2" name="组合 2">
            <a:extLst>
              <a:ext uri="{FF2B5EF4-FFF2-40B4-BE49-F238E27FC236}">
                <a16:creationId xmlns:a16="http://schemas.microsoft.com/office/drawing/2014/main" id="{454FCBA6-2A75-15AC-F9DA-9C970EC01218}"/>
              </a:ext>
            </a:extLst>
          </p:cNvPr>
          <p:cNvGrpSpPr/>
          <p:nvPr/>
        </p:nvGrpSpPr>
        <p:grpSpPr>
          <a:xfrm>
            <a:off x="933696" y="2550460"/>
            <a:ext cx="10568022" cy="1151964"/>
            <a:chOff x="2297719" y="3660322"/>
            <a:chExt cx="11644002" cy="1152032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13B3E169-521B-9A79-62D4-A80ACF876F63}"/>
                </a:ext>
              </a:extLst>
            </p:cNvPr>
            <p:cNvSpPr/>
            <p:nvPr/>
          </p:nvSpPr>
          <p:spPr>
            <a:xfrm>
              <a:off x="2297726" y="3660326"/>
              <a:ext cx="11643995" cy="1152028"/>
            </a:xfrm>
            <a:prstGeom prst="roundRect">
              <a:avLst>
                <a:gd name="adj" fmla="val 8420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288000" rIns="36000" bIns="0" rtlCol="0" anchor="t"/>
            <a:lstStyle/>
            <a:p>
              <a:pPr marL="0" marR="0" lvl="0" indent="0" algn="l" defTabSz="914400" rtl="0" eaLnBrk="0" fontAlgn="base" latinLnBrk="0" hangingPunct="0">
                <a:lnSpc>
                  <a:spcPct val="2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</a:rPr>
                <a:t>@Select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"select * from user where username=#{username} and password=#{password}"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public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User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627A"/>
                  </a:solidFill>
                  <a:effectLst/>
                </a:rPr>
                <a:t>findByUsernameAndPassword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</a:rPr>
                <a:t>@Param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"username"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String u</a:t>
              </a:r>
              <a:r>
                <a:rPr lang="en-US" altLang="zh-CN" sz="1200">
                  <a:solidFill>
                    <a:srgbClr val="000000"/>
                  </a:solidFill>
                </a:rPr>
                <a:t>ser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name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,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</a:rPr>
                <a:t>@Param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"password"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String 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password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);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3B7777FF-0225-7D2C-D91F-9FD428405EEC}"/>
                </a:ext>
              </a:extLst>
            </p:cNvPr>
            <p:cNvSpPr/>
            <p:nvPr/>
          </p:nvSpPr>
          <p:spPr>
            <a:xfrm>
              <a:off x="2297719" y="3660322"/>
              <a:ext cx="11643994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40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UserMapper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451EA5F-A025-58B6-39F5-FCB61675F37C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86F8DB4-DBD5-41C6-DED4-3A1FADC1FFC5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6A87AB6-34DB-7ACA-276B-18234D50FB48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8CA18BD-1AFF-25F3-C3F3-BD523151CF22}"/>
              </a:ext>
            </a:extLst>
          </p:cNvPr>
          <p:cNvCxnSpPr>
            <a:cxnSpLocks/>
          </p:cNvCxnSpPr>
          <p:nvPr/>
        </p:nvCxnSpPr>
        <p:spPr>
          <a:xfrm>
            <a:off x="5091953" y="3621741"/>
            <a:ext cx="9950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69C1C6A-EE08-2B3C-F775-6AC311C090A9}"/>
              </a:ext>
            </a:extLst>
          </p:cNvPr>
          <p:cNvCxnSpPr>
            <a:cxnSpLocks/>
          </p:cNvCxnSpPr>
          <p:nvPr/>
        </p:nvCxnSpPr>
        <p:spPr>
          <a:xfrm>
            <a:off x="8360790" y="3621741"/>
            <a:ext cx="10162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72E78B1-F7F7-809C-8498-499AE4360CE8}"/>
              </a:ext>
            </a:extLst>
          </p:cNvPr>
          <p:cNvCxnSpPr>
            <a:cxnSpLocks/>
          </p:cNvCxnSpPr>
          <p:nvPr/>
        </p:nvCxnSpPr>
        <p:spPr>
          <a:xfrm>
            <a:off x="4973320" y="3245224"/>
            <a:ext cx="9779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2ECD9EB-22D2-ECDB-A571-921C81837940}"/>
              </a:ext>
            </a:extLst>
          </p:cNvPr>
          <p:cNvCxnSpPr>
            <a:cxnSpLocks/>
          </p:cNvCxnSpPr>
          <p:nvPr/>
        </p:nvCxnSpPr>
        <p:spPr>
          <a:xfrm>
            <a:off x="7243483" y="3245224"/>
            <a:ext cx="10578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910E51F-6BB2-BB06-8EF3-D619E4BF7A91}"/>
              </a:ext>
            </a:extLst>
          </p:cNvPr>
          <p:cNvSpPr txBox="1"/>
          <p:nvPr/>
        </p:nvSpPr>
        <p:spPr>
          <a:xfrm>
            <a:off x="933695" y="3908612"/>
            <a:ext cx="10568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@Param</a:t>
            </a:r>
            <a:r>
              <a:rPr lang="zh-CN" altLang="en-US" sz="1600"/>
              <a:t>注解的作用是为接口的方法形参起名字的。</a:t>
            </a:r>
          </a:p>
        </p:txBody>
      </p:sp>
      <p:sp>
        <p:nvSpPr>
          <p:cNvPr id="28" name="内容占位符 5">
            <a:extLst>
              <a:ext uri="{FF2B5EF4-FFF2-40B4-BE49-F238E27FC236}">
                <a16:creationId xmlns:a16="http://schemas.microsoft.com/office/drawing/2014/main" id="{7091E851-5ED2-9B80-626B-ACB73AD94431}"/>
              </a:ext>
            </a:extLst>
          </p:cNvPr>
          <p:cNvSpPr txBox="1">
            <a:spLocks/>
          </p:cNvSpPr>
          <p:nvPr/>
        </p:nvSpPr>
        <p:spPr>
          <a:xfrm>
            <a:off x="576197" y="4711832"/>
            <a:ext cx="11060481" cy="4798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说明：基于</a:t>
            </a:r>
            <a:r>
              <a:rPr lang="zh-CN" altLang="en-US">
                <a:solidFill>
                  <a:srgbClr val="C00000"/>
                </a:solidFill>
              </a:rPr>
              <a:t>官方骨架创建的</a:t>
            </a:r>
            <a:r>
              <a:rPr lang="en-US" altLang="zh-CN">
                <a:solidFill>
                  <a:srgbClr val="C00000"/>
                </a:solidFill>
              </a:rPr>
              <a:t>springboot</a:t>
            </a:r>
            <a:r>
              <a:rPr lang="zh-CN" altLang="en-US">
                <a:solidFill>
                  <a:srgbClr val="C00000"/>
                </a:solidFill>
              </a:rPr>
              <a:t>项目</a:t>
            </a:r>
            <a:r>
              <a:rPr lang="zh-CN" altLang="en-US"/>
              <a:t>中，接口编译时会保留方法形参名，</a:t>
            </a:r>
            <a:r>
              <a:rPr lang="en-US" altLang="zh-CN">
                <a:solidFill>
                  <a:srgbClr val="C00000"/>
                </a:solidFill>
              </a:rPr>
              <a:t>@Param</a:t>
            </a:r>
            <a:r>
              <a:rPr lang="zh-CN" altLang="en-US">
                <a:solidFill>
                  <a:srgbClr val="C00000"/>
                </a:solidFill>
              </a:rPr>
              <a:t>注解可以省略 </a:t>
            </a:r>
            <a:r>
              <a:rPr lang="en-US" altLang="zh-CN"/>
              <a:t>(#{</a:t>
            </a:r>
            <a:r>
              <a:rPr lang="zh-CN" altLang="en-US"/>
              <a:t>形参名</a:t>
            </a:r>
            <a:r>
              <a:rPr lang="en-US" altLang="zh-CN"/>
              <a:t>})</a:t>
            </a:r>
            <a:r>
              <a:rPr lang="zh-CN" altLang="en-US"/>
              <a:t>。</a:t>
            </a:r>
          </a:p>
        </p:txBody>
      </p:sp>
      <p:grpSp>
        <p:nvGrpSpPr>
          <p:cNvPr id="29" name="组合 2">
            <a:extLst>
              <a:ext uri="{FF2B5EF4-FFF2-40B4-BE49-F238E27FC236}">
                <a16:creationId xmlns:a16="http://schemas.microsoft.com/office/drawing/2014/main" id="{147A8A28-E7BF-2519-CEFA-053F61E09BB6}"/>
              </a:ext>
            </a:extLst>
          </p:cNvPr>
          <p:cNvGrpSpPr/>
          <p:nvPr/>
        </p:nvGrpSpPr>
        <p:grpSpPr>
          <a:xfrm>
            <a:off x="933695" y="5314845"/>
            <a:ext cx="10568022" cy="1151964"/>
            <a:chOff x="2297719" y="3660322"/>
            <a:chExt cx="11644002" cy="1152032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5FEE3C8D-1436-53AF-86EB-BA6B80AC52DE}"/>
                </a:ext>
              </a:extLst>
            </p:cNvPr>
            <p:cNvSpPr/>
            <p:nvPr/>
          </p:nvSpPr>
          <p:spPr>
            <a:xfrm>
              <a:off x="2297726" y="3660326"/>
              <a:ext cx="11643995" cy="1152028"/>
            </a:xfrm>
            <a:prstGeom prst="roundRect">
              <a:avLst>
                <a:gd name="adj" fmla="val 8420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288000" rIns="36000" bIns="0" rtlCol="0" anchor="t"/>
            <a:lstStyle/>
            <a:p>
              <a:pPr marL="0" marR="0" lvl="0" indent="0" algn="l" defTabSz="914400" rtl="0" eaLnBrk="0" fontAlgn="base" latinLnBrk="0" hangingPunct="0">
                <a:lnSpc>
                  <a:spcPct val="2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</a:rPr>
                <a:t>@Select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"select * from user where username=#{uname} and password=#{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pwd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}"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public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User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627A"/>
                  </a:solidFill>
                  <a:effectLst/>
                </a:rPr>
                <a:t>findByUsernameAndPassword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String uname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,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String 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pwd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);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1" name="矩形: 圆顶角 30">
              <a:extLst>
                <a:ext uri="{FF2B5EF4-FFF2-40B4-BE49-F238E27FC236}">
                  <a16:creationId xmlns:a16="http://schemas.microsoft.com/office/drawing/2014/main" id="{529EBB12-9C76-F549-6E67-DBD3C60AA3C9}"/>
                </a:ext>
              </a:extLst>
            </p:cNvPr>
            <p:cNvSpPr/>
            <p:nvPr/>
          </p:nvSpPr>
          <p:spPr>
            <a:xfrm>
              <a:off x="2297719" y="3660322"/>
              <a:ext cx="11643994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40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UserMapper</a:t>
              </a: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FCE821B-C316-9057-63EF-5F93AC2D6D7A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E325B97-DF9C-CC8A-3B4F-600B30D2477A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17EC7E52-9A93-5FF2-57FD-DE84D7B496BB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1AF15F7C-EB2D-9D8F-9E6A-8ECE31A51354}"/>
              </a:ext>
            </a:extLst>
          </p:cNvPr>
          <p:cNvCxnSpPr>
            <a:cxnSpLocks/>
          </p:cNvCxnSpPr>
          <p:nvPr/>
        </p:nvCxnSpPr>
        <p:spPr>
          <a:xfrm>
            <a:off x="5100918" y="6382870"/>
            <a:ext cx="52891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320662A-4C60-E5A4-3AB1-093777803BE0}"/>
              </a:ext>
            </a:extLst>
          </p:cNvPr>
          <p:cNvCxnSpPr>
            <a:cxnSpLocks/>
          </p:cNvCxnSpPr>
          <p:nvPr/>
        </p:nvCxnSpPr>
        <p:spPr>
          <a:xfrm>
            <a:off x="4973320" y="6006353"/>
            <a:ext cx="7213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0058F7F7-E190-33BC-6C43-A7FF097A1FB6}"/>
              </a:ext>
            </a:extLst>
          </p:cNvPr>
          <p:cNvCxnSpPr>
            <a:cxnSpLocks/>
          </p:cNvCxnSpPr>
          <p:nvPr/>
        </p:nvCxnSpPr>
        <p:spPr>
          <a:xfrm>
            <a:off x="6373906" y="6382869"/>
            <a:ext cx="39444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B7E7564-A19E-788A-423E-2E8F479450B0}"/>
              </a:ext>
            </a:extLst>
          </p:cNvPr>
          <p:cNvCxnSpPr>
            <a:cxnSpLocks/>
          </p:cNvCxnSpPr>
          <p:nvPr/>
        </p:nvCxnSpPr>
        <p:spPr>
          <a:xfrm>
            <a:off x="6972449" y="6006353"/>
            <a:ext cx="5489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948B5743-1036-A4BD-1780-9D00DE969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459" y="2026"/>
            <a:ext cx="7736541" cy="1143160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8BC41BD-6BBD-59AA-D37E-3FB236248D6C}"/>
              </a:ext>
            </a:extLst>
          </p:cNvPr>
          <p:cNvSpPr/>
          <p:nvPr/>
        </p:nvSpPr>
        <p:spPr>
          <a:xfrm>
            <a:off x="4410633" y="3358743"/>
            <a:ext cx="6732495" cy="173352"/>
          </a:xfrm>
          <a:prstGeom prst="roundRect">
            <a:avLst>
              <a:gd name="adj" fmla="val 8420"/>
            </a:avLst>
          </a:prstGeom>
          <a:solidFill>
            <a:srgbClr val="F6F6F6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0" fontAlgn="base" latinLnBrk="0" hangingPunct="0"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String u</a:t>
            </a:r>
            <a:r>
              <a:rPr lang="en-US" altLang="zh-CN" sz="1200">
                <a:solidFill>
                  <a:srgbClr val="000000"/>
                </a:solidFill>
              </a:rPr>
              <a:t>ser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name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String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password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</a:rPr>
              <a:t>);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9432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/>
      <p:bldP spid="10" grpId="0" animBg="1"/>
      <p:bldP spid="10" grpId="2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6E6882-5823-3655-5DC7-EF338F0BA6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3735" y="1359878"/>
            <a:ext cx="8022755" cy="396239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/>
              <a:t>@Param</a:t>
            </a:r>
            <a:r>
              <a:rPr lang="zh-CN" altLang="en-US"/>
              <a:t>注解的使用场景</a:t>
            </a:r>
            <a:r>
              <a:rPr lang="en-US" altLang="zh-CN"/>
              <a:t>?</a:t>
            </a:r>
          </a:p>
          <a:p>
            <a:pPr marL="72000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>
                <a:solidFill>
                  <a:srgbClr val="C00000"/>
                </a:solidFill>
              </a:rPr>
              <a:t>如果接口方法形参中，需要传递多个参数，需要通过</a:t>
            </a:r>
            <a:r>
              <a:rPr lang="en-US" altLang="zh-CN" sz="1600">
                <a:solidFill>
                  <a:srgbClr val="C00000"/>
                </a:solidFill>
              </a:rPr>
              <a:t>@Param</a:t>
            </a:r>
            <a:r>
              <a:rPr lang="zh-CN" altLang="en-US" sz="1600">
                <a:solidFill>
                  <a:srgbClr val="C00000"/>
                </a:solidFill>
              </a:rPr>
              <a:t>注解为参数起名字；</a:t>
            </a:r>
            <a:endParaRPr lang="en-US" altLang="zh-CN" sz="1600">
              <a:solidFill>
                <a:srgbClr val="C00000"/>
              </a:solidFill>
            </a:endParaRPr>
          </a:p>
          <a:p>
            <a:pPr marL="72000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>
                <a:solidFill>
                  <a:srgbClr val="C00000"/>
                </a:solidFill>
              </a:rPr>
              <a:t>在基于</a:t>
            </a:r>
            <a:r>
              <a:rPr lang="en-US" altLang="zh-CN" sz="1600">
                <a:solidFill>
                  <a:srgbClr val="C00000"/>
                </a:solidFill>
              </a:rPr>
              <a:t>SpringBoot</a:t>
            </a:r>
            <a:r>
              <a:rPr lang="zh-CN" altLang="en-US" sz="1600">
                <a:solidFill>
                  <a:srgbClr val="C00000"/>
                </a:solidFill>
              </a:rPr>
              <a:t>官方骨架创建的</a:t>
            </a:r>
            <a:r>
              <a:rPr lang="en-US" altLang="zh-CN" sz="1600">
                <a:solidFill>
                  <a:srgbClr val="C00000"/>
                </a:solidFill>
              </a:rPr>
              <a:t>SpringBoot</a:t>
            </a:r>
            <a:r>
              <a:rPr lang="zh-CN" altLang="en-US" sz="1600">
                <a:solidFill>
                  <a:srgbClr val="C00000"/>
                </a:solidFill>
              </a:rPr>
              <a:t>项目中，该注解可以省略；</a:t>
            </a:r>
            <a:endParaRPr lang="zh-CN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073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3062D23-E127-621D-D383-482A0D547C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Mybatis</a:t>
            </a:r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0C6BA-5201-F290-10AA-FA95353CF9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1439" y="2924827"/>
            <a:ext cx="3692525" cy="2740867"/>
          </a:xfrm>
        </p:spPr>
        <p:txBody>
          <a:bodyPr/>
          <a:lstStyle/>
          <a:p>
            <a:r>
              <a:rPr lang="zh-CN" altLang="en-US">
                <a:latin typeface="+mn-lt"/>
              </a:rPr>
              <a:t>入门程序</a:t>
            </a:r>
            <a:endParaRPr lang="en-US" altLang="zh-CN">
              <a:latin typeface="+mn-lt"/>
            </a:endParaRPr>
          </a:p>
          <a:p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+mn-lt"/>
              </a:rPr>
              <a:t>JDBC VS Mybatis</a:t>
            </a:r>
          </a:p>
          <a:p>
            <a:r>
              <a:rPr lang="zh-CN" altLang="en-US">
                <a:latin typeface="+mn-lt"/>
              </a:rPr>
              <a:t>数据库连接池</a:t>
            </a:r>
            <a:endParaRPr lang="en-US" altLang="zh-CN">
              <a:latin typeface="+mn-lt"/>
            </a:endParaRPr>
          </a:p>
          <a:p>
            <a:r>
              <a:rPr lang="zh-CN" altLang="en-US">
                <a:solidFill>
                  <a:schemeClr val="tx1">
                    <a:lumMod val="50000"/>
                  </a:schemeClr>
                </a:solidFill>
                <a:latin typeface="+mn-lt"/>
              </a:rPr>
              <a:t>增删改查操作</a:t>
            </a:r>
            <a:endParaRPr lang="en-US" altLang="zh-CN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r>
              <a:rPr lang="en-US" altLang="zh-CN">
                <a:solidFill>
                  <a:srgbClr val="C00000"/>
                </a:solidFill>
                <a:latin typeface="+mn-lt"/>
              </a:rPr>
              <a:t>XML</a:t>
            </a:r>
            <a:r>
              <a:rPr lang="zh-CN" altLang="en-US">
                <a:solidFill>
                  <a:srgbClr val="C00000"/>
                </a:solidFill>
                <a:latin typeface="+mn-lt"/>
              </a:rPr>
              <a:t>映射配置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EA7577-DD29-B80B-2AB0-38D78328E2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408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7ED219-B0E7-838C-1AD0-75A8B6F67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221726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在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Mybatis</a:t>
            </a:r>
            <a:r>
              <a:rPr lang="zh-CN" altLang="en-US">
                <a:latin typeface="Fira Code" panose="020B0809050000020004" pitchFamily="49" charset="0"/>
              </a:rPr>
              <a:t>中，既可以通过注解配置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SQL</a:t>
            </a:r>
            <a:r>
              <a:rPr lang="zh-CN" altLang="en-US">
                <a:latin typeface="Fira Code" panose="020B0809050000020004" pitchFamily="49" charset="0"/>
              </a:rPr>
              <a:t>语句，也可以通过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XML</a:t>
            </a:r>
            <a:r>
              <a:rPr lang="zh-CN" altLang="en-US">
                <a:latin typeface="Fira Code" panose="020B0809050000020004" pitchFamily="49" charset="0"/>
              </a:rPr>
              <a:t>配置文件配置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SQL</a:t>
            </a:r>
            <a:r>
              <a:rPr lang="zh-CN" altLang="en-US">
                <a:latin typeface="Fira Code" panose="020B0809050000020004" pitchFamily="49" charset="0"/>
              </a:rPr>
              <a:t>语句。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默认规则：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612000" lvl="1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XML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映射文件的名称与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Mapper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接口名称一致，并且将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XML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映射文件和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Mapper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接口放置在相同包下</a:t>
            </a:r>
            <a:r>
              <a:rPr lang="zh-CN" altLang="en-US" sz="14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（同包同名）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400" b="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12000" lvl="1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XML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映射文件的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namespace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属性为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Mapper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接口全限定名一致。</a:t>
            </a:r>
            <a:endParaRPr lang="en-US" altLang="zh-CN" sz="1400" b="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12000" lvl="1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XML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映射文件中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sql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语句的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id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与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Mapper 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接口中的方法名一致，并保持返回类型一致。</a:t>
            </a:r>
            <a:endParaRPr lang="en-US" altLang="zh-CN" sz="1400" b="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2339AF3-3E1D-B704-ADD7-953A3553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XML</a:t>
            </a:r>
            <a:r>
              <a:rPr lang="zh-CN" altLang="en-US"/>
              <a:t>映射配置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728014-6763-EC05-7964-704496B8E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53"/>
          <a:stretch/>
        </p:blipFill>
        <p:spPr>
          <a:xfrm>
            <a:off x="1120587" y="3311446"/>
            <a:ext cx="3433483" cy="3026037"/>
          </a:xfrm>
          <a:prstGeom prst="roundRect">
            <a:avLst>
              <a:gd name="adj" fmla="val 3246"/>
            </a:avLst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CED04B6-E0D3-54E3-40F8-A3974BE13D98}"/>
              </a:ext>
            </a:extLst>
          </p:cNvPr>
          <p:cNvSpPr/>
          <p:nvPr/>
        </p:nvSpPr>
        <p:spPr>
          <a:xfrm>
            <a:off x="1111622" y="4706190"/>
            <a:ext cx="3433483" cy="237393"/>
          </a:xfrm>
          <a:prstGeom prst="rect">
            <a:avLst/>
          </a:prstGeom>
          <a:solidFill>
            <a:srgbClr val="FF0000">
              <a:alpha val="25098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A3D866-D5A8-ADCB-1505-D20D67CD6F01}"/>
              </a:ext>
            </a:extLst>
          </p:cNvPr>
          <p:cNvSpPr/>
          <p:nvPr/>
        </p:nvSpPr>
        <p:spPr>
          <a:xfrm>
            <a:off x="1111622" y="5840637"/>
            <a:ext cx="3442448" cy="237393"/>
          </a:xfrm>
          <a:prstGeom prst="rect">
            <a:avLst/>
          </a:prstGeom>
          <a:solidFill>
            <a:srgbClr val="FF0000">
              <a:alpha val="25098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964904-BD4E-9B16-7E72-5CBBA0FF96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" t="4762" r="3642" b="3811"/>
          <a:stretch/>
        </p:blipFill>
        <p:spPr>
          <a:xfrm>
            <a:off x="5113168" y="3419026"/>
            <a:ext cx="5889813" cy="1092170"/>
          </a:xfrm>
          <a:prstGeom prst="roundRect">
            <a:avLst>
              <a:gd name="adj" fmla="val 5803"/>
            </a:avLst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D1C8E3-A566-4536-4F10-37E2E7C61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168" y="4697145"/>
            <a:ext cx="5889813" cy="1452994"/>
          </a:xfrm>
          <a:prstGeom prst="roundRect">
            <a:avLst>
              <a:gd name="adj" fmla="val 3710"/>
            </a:avLst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BB100D6-FBA1-850D-518E-87402274EFFB}"/>
              </a:ext>
            </a:extLst>
          </p:cNvPr>
          <p:cNvSpPr/>
          <p:nvPr/>
        </p:nvSpPr>
        <p:spPr>
          <a:xfrm>
            <a:off x="6553199" y="3692420"/>
            <a:ext cx="968189" cy="237590"/>
          </a:xfrm>
          <a:prstGeom prst="rect">
            <a:avLst/>
          </a:prstGeom>
          <a:solidFill>
            <a:srgbClr val="00B050">
              <a:alpha val="25098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DA5F735-2807-C258-7409-A95D0F7590C7}"/>
              </a:ext>
            </a:extLst>
          </p:cNvPr>
          <p:cNvSpPr/>
          <p:nvPr/>
        </p:nvSpPr>
        <p:spPr>
          <a:xfrm>
            <a:off x="5880847" y="4706110"/>
            <a:ext cx="3944113" cy="237473"/>
          </a:xfrm>
          <a:prstGeom prst="rect">
            <a:avLst/>
          </a:prstGeom>
          <a:solidFill>
            <a:srgbClr val="00B050">
              <a:alpha val="25098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657BE1-3374-36B1-3220-558E6A760776}"/>
              </a:ext>
            </a:extLst>
          </p:cNvPr>
          <p:cNvSpPr/>
          <p:nvPr/>
        </p:nvSpPr>
        <p:spPr>
          <a:xfrm>
            <a:off x="6995341" y="3992766"/>
            <a:ext cx="642590" cy="237590"/>
          </a:xfrm>
          <a:prstGeom prst="rect">
            <a:avLst/>
          </a:prstGeom>
          <a:solidFill>
            <a:srgbClr val="FFC000">
              <a:alpha val="25098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2C5FD3-DC78-3ACD-44D2-D9D91DD7D112}"/>
              </a:ext>
            </a:extLst>
          </p:cNvPr>
          <p:cNvSpPr/>
          <p:nvPr/>
        </p:nvSpPr>
        <p:spPr>
          <a:xfrm>
            <a:off x="6272065" y="4992807"/>
            <a:ext cx="1177605" cy="237473"/>
          </a:xfrm>
          <a:prstGeom prst="rect">
            <a:avLst/>
          </a:prstGeom>
          <a:solidFill>
            <a:srgbClr val="FFC000">
              <a:alpha val="25098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6E5E0A5-9B68-E9C5-B92B-2F57BB51C8B9}"/>
              </a:ext>
            </a:extLst>
          </p:cNvPr>
          <p:cNvSpPr txBox="1"/>
          <p:nvPr/>
        </p:nvSpPr>
        <p:spPr>
          <a:xfrm>
            <a:off x="9943075" y="4230356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Mapper</a:t>
            </a:r>
            <a:r>
              <a:rPr lang="zh-CN" altLang="en-US" sz="120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</a:t>
            </a:r>
            <a:endParaRPr lang="zh-CN" altLang="en-US" sz="1200" dirty="0">
              <a:solidFill>
                <a:srgbClr val="C00000"/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EAB0A52-9EC0-5381-E722-7AF40C40C4C5}"/>
              </a:ext>
            </a:extLst>
          </p:cNvPr>
          <p:cNvGrpSpPr/>
          <p:nvPr/>
        </p:nvGrpSpPr>
        <p:grpSpPr>
          <a:xfrm>
            <a:off x="5113030" y="4697221"/>
            <a:ext cx="5889813" cy="1452842"/>
            <a:chOff x="5853953" y="2011043"/>
            <a:chExt cx="5889813" cy="1452842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6C336853-D51B-8FCB-F3BB-A0B93774E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53953" y="2014429"/>
              <a:ext cx="5889813" cy="1449456"/>
            </a:xfrm>
            <a:prstGeom prst="roundRect">
              <a:avLst>
                <a:gd name="adj" fmla="val 3710"/>
              </a:avLst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20DB5F21-D0D6-8899-5168-F70254DE7D11}"/>
                </a:ext>
              </a:extLst>
            </p:cNvPr>
            <p:cNvSpPr/>
            <p:nvPr/>
          </p:nvSpPr>
          <p:spPr>
            <a:xfrm>
              <a:off x="5853953" y="2011043"/>
              <a:ext cx="5889813" cy="1452842"/>
            </a:xfrm>
            <a:prstGeom prst="roundRect">
              <a:avLst>
                <a:gd name="adj" fmla="val 3968"/>
              </a:avLst>
            </a:prstGeom>
            <a:solidFill>
              <a:srgbClr val="D6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26D18FB-E9EA-CCA3-5CD5-2F4850F55DD1}"/>
              </a:ext>
            </a:extLst>
          </p:cNvPr>
          <p:cNvSpPr txBox="1"/>
          <p:nvPr/>
        </p:nvSpPr>
        <p:spPr>
          <a:xfrm>
            <a:off x="9943075" y="5863749"/>
            <a:ext cx="108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XML</a:t>
            </a:r>
            <a:r>
              <a:rPr lang="zh-CN" altLang="en-US" sz="120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映射文件</a:t>
            </a:r>
            <a:endParaRPr lang="zh-CN" altLang="en-US" sz="1200" dirty="0">
              <a:solidFill>
                <a:srgbClr val="C00000"/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564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  <p:bldP spid="10" grpId="0" animBg="1"/>
      <p:bldP spid="11" grpId="0" animBg="1"/>
      <p:bldP spid="12" grpId="0" animBg="1"/>
      <p:bldP spid="13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58E316F-66F1-AA15-AD45-ADE728426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latin typeface="+mn-lt"/>
              </a:rPr>
              <a:t>JDBC</a:t>
            </a:r>
          </a:p>
          <a:p>
            <a:r>
              <a:rPr lang="en-US" altLang="zh-CN">
                <a:latin typeface="+mn-lt"/>
              </a:rPr>
              <a:t>MyBatis</a:t>
            </a:r>
          </a:p>
        </p:txBody>
      </p:sp>
    </p:spTree>
    <p:extLst>
      <p:ext uri="{BB962C8B-B14F-4D97-AF65-F5344CB8AC3E}">
        <p14:creationId xmlns:p14="http://schemas.microsoft.com/office/powerpoint/2010/main" val="361094721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7ED219-B0E7-838C-1AD0-75A8B6F67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95850" cy="1984182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那在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Mybatis</a:t>
            </a:r>
            <a:r>
              <a:rPr lang="zh-CN" altLang="en-US">
                <a:latin typeface="Fira Code" panose="020B0809050000020004" pitchFamily="49" charset="0"/>
              </a:rPr>
              <a:t>的开发中，到底使用注解开发还是使用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XML</a:t>
            </a:r>
            <a:r>
              <a:rPr lang="zh-CN" altLang="en-US">
                <a:latin typeface="Fira Code" panose="020B0809050000020004" pitchFamily="49" charset="0"/>
              </a:rPr>
              <a:t>开发呢 ？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defTabSz="288000">
              <a:spcBef>
                <a:spcPts val="600"/>
              </a:spcBef>
              <a:spcAft>
                <a:spcPts val="600"/>
              </a:spcAft>
            </a:pPr>
            <a:r>
              <a:rPr lang="en-US" altLang="zh-CN">
                <a:latin typeface="Fira Code" panose="020B0809050000020004" pitchFamily="49" charset="0"/>
              </a:rPr>
              <a:t>	</a:t>
            </a:r>
            <a:r>
              <a:rPr lang="zh-CN" altLang="en-US">
                <a:latin typeface="Fira Code" panose="020B0809050000020004" pitchFamily="49" charset="0"/>
              </a:rPr>
              <a:t>使用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Mybatis</a:t>
            </a:r>
            <a:r>
              <a:rPr lang="zh-CN" altLang="en-US">
                <a:latin typeface="Fira Code" panose="020B0809050000020004" pitchFamily="49" charset="0"/>
              </a:rPr>
              <a:t>的注解，主要是来完成一些简单的增删改查功能。如果需要实现复杂的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SQL</a:t>
            </a:r>
            <a:r>
              <a:rPr lang="zh-CN" altLang="en-US">
                <a:latin typeface="Fira Code" panose="020B0809050000020004" pitchFamily="49" charset="0"/>
              </a:rPr>
              <a:t>功能，建议使用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XML</a:t>
            </a:r>
            <a:r>
              <a:rPr lang="zh-CN" altLang="en-US">
                <a:latin typeface="Fira Code" panose="020B0809050000020004" pitchFamily="49" charset="0"/>
              </a:rPr>
              <a:t>来配置映射语句。</a:t>
            </a:r>
            <a:endParaRPr lang="en-US" altLang="zh-CN">
              <a:latin typeface="Fira Code" panose="020B0809050000020004" pitchFamily="49" charset="0"/>
            </a:endParaRPr>
          </a:p>
          <a:p>
            <a:pPr defTabSz="288000">
              <a:spcBef>
                <a:spcPts val="600"/>
              </a:spcBef>
              <a:spcAft>
                <a:spcPts val="600"/>
              </a:spcAft>
            </a:pPr>
            <a:r>
              <a:rPr lang="en-US" altLang="zh-CN">
                <a:latin typeface="Fira Code" panose="020B0809050000020004" pitchFamily="49" charset="0"/>
              </a:rPr>
              <a:t>	</a:t>
            </a:r>
            <a:r>
              <a:rPr lang="zh-CN" altLang="en-US">
                <a:latin typeface="Fira Code" panose="020B0809050000020004" pitchFamily="49" charset="0"/>
              </a:rPr>
              <a:t>官方说明：</a:t>
            </a:r>
            <a:r>
              <a:rPr lang="en-US" altLang="zh-CN">
                <a:latin typeface="Fira Code" panose="020B0809050000020004" pitchFamily="49" charset="0"/>
                <a:hlinkClick r:id="rId2"/>
              </a:rPr>
              <a:t>https://mybatis.net.cn/getting-started.html</a:t>
            </a:r>
            <a:endParaRPr lang="zh-CN" altLang="en-US">
              <a:latin typeface="Fira Code" panose="020B0809050000020004" pitchFamily="49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2339AF3-3E1D-B704-ADD7-953A3553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XML</a:t>
            </a:r>
            <a:r>
              <a:rPr lang="zh-CN" altLang="en-US"/>
              <a:t>映射文件</a:t>
            </a:r>
          </a:p>
        </p:txBody>
      </p:sp>
    </p:spTree>
    <p:extLst>
      <p:ext uri="{BB962C8B-B14F-4D97-AF65-F5344CB8AC3E}">
        <p14:creationId xmlns:p14="http://schemas.microsoft.com/office/powerpoint/2010/main" val="218072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CF8AB4-E5E0-4686-71B4-3B50245CA4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2753" y="1359878"/>
            <a:ext cx="7646894" cy="396239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800">
                <a:latin typeface="Fira Code" panose="020B0809050000020004" pitchFamily="49" charset="0"/>
                <a:ea typeface="Fira Code" panose="020B0809050000020004" pitchFamily="49" charset="0"/>
              </a:rPr>
              <a:t>XML</a:t>
            </a:r>
            <a:r>
              <a:rPr lang="zh-CN" altLang="en-US" sz="1800">
                <a:latin typeface="Fira Code" panose="020B0809050000020004" pitchFamily="49" charset="0"/>
              </a:rPr>
              <a:t>映射文件的定义规则 ？</a:t>
            </a:r>
            <a:endParaRPr lang="en-US" altLang="zh-CN" sz="180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702900" lvl="1" indent="-342900">
              <a:lnSpc>
                <a:spcPct val="150000"/>
              </a:lnSpc>
              <a:spcBef>
                <a:spcPts val="600"/>
              </a:spcBef>
              <a:buFont typeface="+mj-lt"/>
              <a:buAutoNum type="alphaLcPeriod"/>
            </a:pPr>
            <a:r>
              <a:rPr lang="en-US" altLang="zh-CN" sz="16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XML</a:t>
            </a:r>
            <a:r>
              <a:rPr lang="zh-CN" altLang="en-US" sz="16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文件名称与</a:t>
            </a:r>
            <a:r>
              <a:rPr lang="en-US" altLang="zh-CN" sz="16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Mapper</a:t>
            </a:r>
            <a:r>
              <a:rPr lang="zh-CN" altLang="en-US" sz="16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接口名称一致，并且放置在相同包下（同包同名）。</a:t>
            </a:r>
          </a:p>
          <a:p>
            <a:pPr marL="702900" lvl="1" indent="-342900">
              <a:lnSpc>
                <a:spcPct val="150000"/>
              </a:lnSpc>
              <a:spcBef>
                <a:spcPts val="600"/>
              </a:spcBef>
              <a:buFont typeface="+mj-lt"/>
              <a:buAutoNum type="alphaLcPeriod"/>
            </a:pPr>
            <a:r>
              <a:rPr lang="en-US" altLang="zh-CN" sz="16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XML</a:t>
            </a:r>
            <a:r>
              <a:rPr lang="zh-CN" altLang="en-US" sz="16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文件的</a:t>
            </a:r>
            <a:r>
              <a:rPr lang="en-US" altLang="zh-CN" sz="16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namespace</a:t>
            </a:r>
            <a:r>
              <a:rPr lang="zh-CN" altLang="en-US" sz="16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属性为</a:t>
            </a:r>
            <a:r>
              <a:rPr lang="en-US" altLang="zh-CN" sz="16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Mapper</a:t>
            </a:r>
            <a:r>
              <a:rPr lang="zh-CN" altLang="en-US" sz="16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接口全限定名一致。</a:t>
            </a:r>
          </a:p>
          <a:p>
            <a:pPr marL="702900" lvl="1" indent="-342900">
              <a:lnSpc>
                <a:spcPct val="150000"/>
              </a:lnSpc>
              <a:spcBef>
                <a:spcPts val="600"/>
              </a:spcBef>
              <a:buFont typeface="+mj-lt"/>
              <a:buAutoNum type="alphaLcPeriod"/>
            </a:pPr>
            <a:r>
              <a:rPr lang="en-US" altLang="zh-CN" sz="16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XML</a:t>
            </a:r>
            <a:r>
              <a:rPr lang="zh-CN" altLang="en-US" sz="16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文件中</a:t>
            </a:r>
            <a:r>
              <a:rPr lang="en-US" altLang="zh-CN" sz="16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sql</a:t>
            </a:r>
            <a:r>
              <a:rPr lang="zh-CN" altLang="en-US" sz="16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语句的</a:t>
            </a:r>
            <a:r>
              <a:rPr lang="en-US" altLang="zh-CN" sz="16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id</a:t>
            </a:r>
            <a:r>
              <a:rPr lang="zh-CN" altLang="en-US" sz="16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与</a:t>
            </a:r>
            <a:r>
              <a:rPr lang="en-US" altLang="zh-CN" sz="16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Mapper </a:t>
            </a:r>
            <a:r>
              <a:rPr lang="zh-CN" altLang="en-US" sz="16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接口中的方法名一致。</a:t>
            </a:r>
          </a:p>
        </p:txBody>
      </p:sp>
    </p:spTree>
    <p:extLst>
      <p:ext uri="{BB962C8B-B14F-4D97-AF65-F5344CB8AC3E}">
        <p14:creationId xmlns:p14="http://schemas.microsoft.com/office/powerpoint/2010/main" val="66982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7ED219-B0E7-838C-1AD0-75A8B6F67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297029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0" i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配置</a:t>
            </a:r>
            <a:r>
              <a:rPr lang="en-US" altLang="zh-CN" b="0" i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XML</a:t>
            </a:r>
            <a:r>
              <a:rPr lang="zh-CN" altLang="en-US" b="0" i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映射文件的位置</a:t>
            </a:r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</a:rPr>
              <a:t>：</a:t>
            </a:r>
            <a:endParaRPr lang="en-US" altLang="zh-CN">
              <a:solidFill>
                <a:srgbClr val="C00000"/>
              </a:solidFill>
              <a:latin typeface="Arial" panose="020B0604020202020204" pitchFamily="34" charset="0"/>
            </a:endParaRPr>
          </a:p>
          <a:p>
            <a:endParaRPr lang="en-US" altLang="zh-CN" b="0" i="0"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0" i="0"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spcBef>
                <a:spcPts val="2400"/>
              </a:spcBef>
              <a:buFont typeface="Wingdings" panose="05000000000000000000" pitchFamily="2" charset="2"/>
              <a:buChar char="l"/>
            </a:pPr>
            <a:r>
              <a:rPr lang="en-US" altLang="zh-CN" b="0" i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MybatisX</a:t>
            </a:r>
            <a:r>
              <a:rPr lang="en-US" altLang="zh-CN" b="0" i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zh-CN" altLang="en-US" b="0" i="0">
                <a:effectLst/>
                <a:latin typeface="Arial" panose="020B0604020202020204" pitchFamily="34" charset="0"/>
              </a:rPr>
              <a:t>是一款基于 </a:t>
            </a:r>
            <a:r>
              <a:rPr lang="en-US" altLang="zh-CN" b="0" i="0">
                <a:effectLst/>
                <a:latin typeface="Arial" panose="020B0604020202020204" pitchFamily="34" charset="0"/>
              </a:rPr>
              <a:t>IDEA </a:t>
            </a:r>
            <a:r>
              <a:rPr lang="zh-CN" altLang="en-US" b="0" i="0">
                <a:effectLst/>
                <a:latin typeface="Arial" panose="020B0604020202020204" pitchFamily="34" charset="0"/>
              </a:rPr>
              <a:t>的快速开发</a:t>
            </a:r>
            <a:r>
              <a:rPr lang="en-US" altLang="zh-CN" b="0" i="0">
                <a:effectLst/>
                <a:latin typeface="Arial" panose="020B0604020202020204" pitchFamily="34" charset="0"/>
              </a:rPr>
              <a:t>Mybatis</a:t>
            </a:r>
            <a:r>
              <a:rPr lang="zh-CN" altLang="en-US" b="0" i="0">
                <a:effectLst/>
                <a:latin typeface="Arial" panose="020B0604020202020204" pitchFamily="34" charset="0"/>
              </a:rPr>
              <a:t>的插件，为</a:t>
            </a:r>
            <a:r>
              <a:rPr lang="zh-CN" altLang="en-US" b="0" i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效率</a:t>
            </a:r>
            <a:r>
              <a:rPr lang="zh-CN" altLang="en-US" b="0" i="0">
                <a:effectLst/>
                <a:latin typeface="Arial" panose="020B0604020202020204" pitchFamily="34" charset="0"/>
              </a:rPr>
              <a:t>而生。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2339AF3-3E1D-B704-ADD7-953A3553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XML</a:t>
            </a:r>
            <a:r>
              <a:rPr lang="zh-CN" altLang="en-US"/>
              <a:t>映射文件</a:t>
            </a:r>
            <a:r>
              <a:rPr lang="en-US" altLang="zh-CN"/>
              <a:t>-</a:t>
            </a:r>
            <a:r>
              <a:rPr lang="zh-CN" altLang="en-US"/>
              <a:t>辅助配置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4E54C79-50DE-A565-66C1-389BA4AA4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02" y="3709230"/>
            <a:ext cx="9226683" cy="2812371"/>
          </a:xfrm>
          <a:prstGeom prst="roundRect">
            <a:avLst>
              <a:gd name="adj" fmla="val 0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D20C11F7-ED37-A9C8-0341-EA58EAC41E19}"/>
              </a:ext>
            </a:extLst>
          </p:cNvPr>
          <p:cNvGrpSpPr/>
          <p:nvPr/>
        </p:nvGrpSpPr>
        <p:grpSpPr>
          <a:xfrm>
            <a:off x="903433" y="1502373"/>
            <a:ext cx="5948471" cy="998779"/>
            <a:chOff x="2297719" y="3660322"/>
            <a:chExt cx="6554113" cy="998838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D82AC99E-1010-8A98-86A4-A781DD60DA88}"/>
                </a:ext>
              </a:extLst>
            </p:cNvPr>
            <p:cNvSpPr/>
            <p:nvPr/>
          </p:nvSpPr>
          <p:spPr>
            <a:xfrm>
              <a:off x="2297726" y="3660327"/>
              <a:ext cx="6554106" cy="998833"/>
            </a:xfrm>
            <a:prstGeom prst="roundRect">
              <a:avLst>
                <a:gd name="adj" fmla="val 8420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288000" rIns="36000" bIns="0" rtlCol="0" anchor="t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ts val="600"/>
                </a:spcBef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Fira Code" panose="020B0809050000020004" pitchFamily="49" charset="0"/>
                </a:rPr>
                <a:t>#</a:t>
              </a:r>
              <a:r>
                <a:rPr kumimoji="0" lang="zh-CN" altLang="en-US" sz="1200" b="0" i="0" u="none" strike="noStrike" cap="none" normalizeH="0" baseline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Fira Code" panose="020B0809050000020004" pitchFamily="49" charset="0"/>
                </a:rPr>
                <a:t>指定</a:t>
              </a:r>
              <a:r>
                <a:rPr lang="en-US" altLang="zh-CN" sz="1200">
                  <a:solidFill>
                    <a:schemeClr val="bg1">
                      <a:lumMod val="65000"/>
                    </a:schemeClr>
                  </a:solidFill>
                  <a:latin typeface="Fira Code" panose="020B0809050000020004" pitchFamily="49" charset="0"/>
                </a:rPr>
                <a:t>XML</a:t>
              </a:r>
              <a:r>
                <a:rPr kumimoji="0" lang="zh-CN" altLang="en-US" sz="1200" b="0" i="0" u="none" strike="noStrike" cap="none" normalizeH="0" baseline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Fira Code" panose="020B0809050000020004" pitchFamily="49" charset="0"/>
                </a:rPr>
                <a:t>映射配置文件的位置</a:t>
              </a:r>
              <a:endParaRPr kumimoji="0" lang="en-US" altLang="zh-CN" sz="1200" b="0" i="0" u="none" strike="noStrike" cap="none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Fira Code" panose="020B08090500000200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ts val="600"/>
                </a:spcBef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3080"/>
                  </a:solidFill>
                  <a:effectLst/>
                  <a:latin typeface="Fira Code" panose="020B0809050000020004" pitchFamily="49" charset="0"/>
                </a:rPr>
                <a:t>mybatis.mapper-locations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=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classpath:mapper/*.xml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13A40D16-482F-C4F4-6FB5-E010BC6A73F1}"/>
                </a:ext>
              </a:extLst>
            </p:cNvPr>
            <p:cNvSpPr/>
            <p:nvPr/>
          </p:nvSpPr>
          <p:spPr>
            <a:xfrm>
              <a:off x="2297719" y="3660322"/>
              <a:ext cx="6554106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40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application.properties</a:t>
              </a: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00C6A05-0A38-F3FC-5F6C-F32499DD5A06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0AAB2CAB-1683-D087-E8C6-10FFED53EA18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622682E-6063-5ABB-9A5C-04158D1A0C36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Rectangle 1">
            <a:extLst>
              <a:ext uri="{FF2B5EF4-FFF2-40B4-BE49-F238E27FC236}">
                <a16:creationId xmlns:a16="http://schemas.microsoft.com/office/drawing/2014/main" id="{396D1BCD-5C4B-F5E5-377B-9595AABE5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6C16063-18A9-52C1-41A1-BE3B064C3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120" y="768121"/>
            <a:ext cx="3470036" cy="2680447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11B691F-1A33-4FF5-5C42-783BB90584A6}"/>
              </a:ext>
            </a:extLst>
          </p:cNvPr>
          <p:cNvSpPr/>
          <p:nvPr/>
        </p:nvSpPr>
        <p:spPr>
          <a:xfrm>
            <a:off x="7621120" y="2689411"/>
            <a:ext cx="3470036" cy="188259"/>
          </a:xfrm>
          <a:prstGeom prst="rect">
            <a:avLst/>
          </a:prstGeom>
          <a:solidFill>
            <a:srgbClr val="00B05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14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58E316F-66F1-AA15-AD45-ADE728426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latin typeface="+mn-lt"/>
              </a:rPr>
              <a:t>JDBC</a:t>
            </a:r>
          </a:p>
          <a:p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+mn-lt"/>
              </a:rPr>
              <a:t>MyBatis</a:t>
            </a:r>
          </a:p>
        </p:txBody>
      </p:sp>
    </p:spTree>
    <p:extLst>
      <p:ext uri="{BB962C8B-B14F-4D97-AF65-F5344CB8AC3E}">
        <p14:creationId xmlns:p14="http://schemas.microsoft.com/office/powerpoint/2010/main" val="382279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63A162-A9F7-6512-61E6-4D63C9BCCB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4165" y="2469081"/>
            <a:ext cx="4616588" cy="901700"/>
          </a:xfrm>
        </p:spPr>
        <p:txBody>
          <a:bodyPr/>
          <a:lstStyle/>
          <a:p>
            <a:r>
              <a:rPr lang="en-US" altLang="zh-CN"/>
              <a:t>SpringBoot</a:t>
            </a:r>
            <a:r>
              <a:rPr lang="zh-CN" altLang="en-US"/>
              <a:t>配置文件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EF8FB0-743A-BFA8-E559-CDABFD46E8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3390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9E971382-B342-550A-D8B9-BDEAB8685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8024659" cy="4744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SpringBoot</a:t>
            </a:r>
            <a:r>
              <a:rPr lang="zh-CN" altLang="en-US"/>
              <a:t>配置文件</a:t>
            </a:r>
            <a:r>
              <a:rPr lang="en-US" altLang="zh-CN"/>
              <a:t>application.properties</a:t>
            </a:r>
            <a:r>
              <a:rPr lang="zh-CN" altLang="en-US"/>
              <a:t>：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9F15859-FA0C-A685-0524-C071D4AA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配置文件格式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14762A1-1E4C-4D03-2FDC-3B16325276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 t="237" r="1" b="40706"/>
          <a:stretch/>
        </p:blipFill>
        <p:spPr>
          <a:xfrm>
            <a:off x="726440" y="1549557"/>
            <a:ext cx="7874416" cy="2893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D01DDB9-66AC-4099-F881-D263F4FBA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 t="237" r="1"/>
          <a:stretch/>
        </p:blipFill>
        <p:spPr>
          <a:xfrm>
            <a:off x="726440" y="1549557"/>
            <a:ext cx="7874416" cy="48884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CE4353B-4A8B-C096-D621-FBD8EC21CA1A}"/>
              </a:ext>
            </a:extLst>
          </p:cNvPr>
          <p:cNvSpPr txBox="1"/>
          <p:nvPr/>
        </p:nvSpPr>
        <p:spPr>
          <a:xfrm>
            <a:off x="8706547" y="3451369"/>
            <a:ext cx="822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臃肿</a:t>
            </a:r>
            <a:endParaRPr lang="zh-CN" altLang="en-US" sz="2400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033FA66-FD83-E0E3-1232-0EDEF9D556CE}"/>
              </a:ext>
            </a:extLst>
          </p:cNvPr>
          <p:cNvSpPr txBox="1"/>
          <p:nvPr/>
        </p:nvSpPr>
        <p:spPr>
          <a:xfrm>
            <a:off x="8706548" y="4586520"/>
            <a:ext cx="2337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层级结构不清晰</a:t>
            </a:r>
            <a:endParaRPr lang="zh-CN" altLang="en-US" sz="2400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197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B024E70-359C-82ED-95F0-25609CD78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4744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ea typeface="Fira Code" panose="020B0809050000020004" pitchFamily="49" charset="0"/>
              </a:rPr>
              <a:t>SpringBoot</a:t>
            </a:r>
            <a:r>
              <a:rPr lang="zh-CN" altLang="en-US"/>
              <a:t>项目提供了多种属性配置方式</a:t>
            </a:r>
            <a:r>
              <a:rPr lang="en-US" altLang="zh-CN"/>
              <a:t>(properties</a:t>
            </a:r>
            <a:r>
              <a:rPr lang="zh-CN" altLang="en-US"/>
              <a:t>、</a:t>
            </a:r>
            <a:r>
              <a:rPr lang="en-US" altLang="zh-CN"/>
              <a:t>yaml</a:t>
            </a:r>
            <a:r>
              <a:rPr lang="zh-CN" altLang="en-US"/>
              <a:t>、</a:t>
            </a:r>
            <a:r>
              <a:rPr lang="en-US" altLang="zh-CN"/>
              <a:t>yml)</a:t>
            </a:r>
            <a:r>
              <a:rPr lang="zh-CN" altLang="en-US"/>
              <a:t>。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9F15859-FA0C-A685-0524-C071D4AA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配置文件格式</a:t>
            </a:r>
          </a:p>
        </p:txBody>
      </p:sp>
      <p:grpSp>
        <p:nvGrpSpPr>
          <p:cNvPr id="27" name="组合 2">
            <a:extLst>
              <a:ext uri="{FF2B5EF4-FFF2-40B4-BE49-F238E27FC236}">
                <a16:creationId xmlns:a16="http://schemas.microsoft.com/office/drawing/2014/main" id="{31368711-C716-8F28-F73D-AEB5F2E6D38A}"/>
              </a:ext>
            </a:extLst>
          </p:cNvPr>
          <p:cNvGrpSpPr/>
          <p:nvPr/>
        </p:nvGrpSpPr>
        <p:grpSpPr>
          <a:xfrm>
            <a:off x="937348" y="1616914"/>
            <a:ext cx="6440605" cy="1529698"/>
            <a:chOff x="2297722" y="3660322"/>
            <a:chExt cx="7096350" cy="1529790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87FC6E8E-4A0E-A144-82A9-59BFF8308058}"/>
                </a:ext>
              </a:extLst>
            </p:cNvPr>
            <p:cNvSpPr/>
            <p:nvPr/>
          </p:nvSpPr>
          <p:spPr>
            <a:xfrm>
              <a:off x="2297729" y="3660323"/>
              <a:ext cx="7096343" cy="1529789"/>
            </a:xfrm>
            <a:prstGeom prst="roundRect">
              <a:avLst>
                <a:gd name="adj" fmla="val 4908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288000" rIns="0" bIns="36000" rtlCol="0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3333FF"/>
                  </a:solidFill>
                  <a:effectLst/>
                </a:rPr>
                <a:t>spring.datasource.driver-class-name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com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.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mysql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.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jdbc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.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Driver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3333FF"/>
                  </a:solidFill>
                  <a:effectLst/>
                </a:rPr>
                <a:t>spring.datasource.url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</a:rPr>
                <a:t>jdbc:mysql://localhost:3306/web01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3333FF"/>
                  </a:solidFill>
                  <a:effectLst/>
                </a:rPr>
                <a:t>spring.datasource.username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</a:rPr>
                <a:t>root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3333FF"/>
                  </a:solidFill>
                  <a:effectLst/>
                </a:rPr>
                <a:t>spring.datasource.password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</a:rPr>
                <a:t>1234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9" name="矩形: 圆顶角 28">
              <a:extLst>
                <a:ext uri="{FF2B5EF4-FFF2-40B4-BE49-F238E27FC236}">
                  <a16:creationId xmlns:a16="http://schemas.microsoft.com/office/drawing/2014/main" id="{C70AFD85-33F2-EBE0-CAC4-F414BC02872B}"/>
                </a:ext>
              </a:extLst>
            </p:cNvPr>
            <p:cNvSpPr/>
            <p:nvPr/>
          </p:nvSpPr>
          <p:spPr>
            <a:xfrm>
              <a:off x="2297722" y="3660322"/>
              <a:ext cx="7096343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 b="1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application.properties</a:t>
              </a: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59033944-494A-DB12-CA29-CA4A7CF2E2DF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6C81CAB8-4C35-2ADA-E29B-67FE75C411E1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3881004-B83C-3D56-B08C-39A1D9C24707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2">
            <a:extLst>
              <a:ext uri="{FF2B5EF4-FFF2-40B4-BE49-F238E27FC236}">
                <a16:creationId xmlns:a16="http://schemas.microsoft.com/office/drawing/2014/main" id="{263A623F-6A04-AA66-79AD-C7DB315E7DA3}"/>
              </a:ext>
            </a:extLst>
          </p:cNvPr>
          <p:cNvGrpSpPr/>
          <p:nvPr/>
        </p:nvGrpSpPr>
        <p:grpSpPr>
          <a:xfrm>
            <a:off x="937348" y="3966210"/>
            <a:ext cx="6440595" cy="2067037"/>
            <a:chOff x="2297722" y="3660322"/>
            <a:chExt cx="7096339" cy="2067161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9C60CCCA-6CE9-1846-3B3C-59ACD318860B}"/>
                </a:ext>
              </a:extLst>
            </p:cNvPr>
            <p:cNvSpPr/>
            <p:nvPr/>
          </p:nvSpPr>
          <p:spPr>
            <a:xfrm>
              <a:off x="2297728" y="3660323"/>
              <a:ext cx="7096333" cy="2067160"/>
            </a:xfrm>
            <a:prstGeom prst="roundRect">
              <a:avLst>
                <a:gd name="adj" fmla="val 3549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288000" rIns="0" bIns="36000" rtlCol="0" anchor="t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3333FF"/>
                  </a:solidFill>
                  <a:effectLst/>
                </a:rPr>
                <a:t>spring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3333FF"/>
                  </a:solidFill>
                  <a:effectLst/>
                </a:rPr>
                <a:t>datasource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: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3333FF"/>
                  </a:solidFill>
                  <a:effectLst/>
                </a:rPr>
                <a:t>driver-class-name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: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com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mysql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jdbc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Driver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3333FF"/>
                  </a:solidFill>
                  <a:effectLst/>
                </a:rPr>
                <a:t>url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: jdbc:mysql://localhost:3306/web01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3333FF"/>
                  </a:solidFill>
                  <a:effectLst/>
                </a:rPr>
                <a:t>username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: root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3333FF"/>
                  </a:solidFill>
                  <a:effectLst/>
                </a:rPr>
                <a:t>password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: 1234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5" name="矩形: 圆顶角 34">
              <a:extLst>
                <a:ext uri="{FF2B5EF4-FFF2-40B4-BE49-F238E27FC236}">
                  <a16:creationId xmlns:a16="http://schemas.microsoft.com/office/drawing/2014/main" id="{0C2BF09B-8FAD-0C75-C6BB-192391E44943}"/>
                </a:ext>
              </a:extLst>
            </p:cNvPr>
            <p:cNvSpPr/>
            <p:nvPr/>
          </p:nvSpPr>
          <p:spPr>
            <a:xfrm>
              <a:off x="2297722" y="3660322"/>
              <a:ext cx="7096333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 b="1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application.yaml / application.yml</a:t>
              </a: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B4BDA790-01B5-A2C3-0AB7-D729716E6FF1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A5107BE1-91E2-35D6-42DF-1ABE37F87D43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9897C784-C6BB-6B46-1C6B-E7DEB4F17421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ABA477F-F394-0A59-87AF-FF278AAA7EA0}"/>
              </a:ext>
            </a:extLst>
          </p:cNvPr>
          <p:cNvSpPr txBox="1"/>
          <p:nvPr/>
        </p:nvSpPr>
        <p:spPr>
          <a:xfrm>
            <a:off x="7516087" y="2528479"/>
            <a:ext cx="1961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层级结构不清晰</a:t>
            </a:r>
            <a:endParaRPr lang="zh-CN" altLang="en-US" sz="2000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841FCA1-74A4-B3B6-A810-EBE3BE20E172}"/>
              </a:ext>
            </a:extLst>
          </p:cNvPr>
          <p:cNvSpPr txBox="1"/>
          <p:nvPr/>
        </p:nvSpPr>
        <p:spPr>
          <a:xfrm>
            <a:off x="7550240" y="4999729"/>
            <a:ext cx="2215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00B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简洁、数据为中心</a:t>
            </a:r>
            <a:endParaRPr lang="zh-CN" altLang="en-US" sz="2000" dirty="0">
              <a:solidFill>
                <a:srgbClr val="00B05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DBC40CE-0030-5384-04D2-992C19ED2C9C}"/>
              </a:ext>
            </a:extLst>
          </p:cNvPr>
          <p:cNvSpPr txBox="1"/>
          <p:nvPr/>
        </p:nvSpPr>
        <p:spPr>
          <a:xfrm>
            <a:off x="7550240" y="2114050"/>
            <a:ext cx="707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臃肿</a:t>
            </a:r>
            <a:endParaRPr lang="zh-CN" altLang="en-US" sz="2000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45" name="Rectangle 1">
            <a:extLst>
              <a:ext uri="{FF2B5EF4-FFF2-40B4-BE49-F238E27FC236}">
                <a16:creationId xmlns:a16="http://schemas.microsoft.com/office/drawing/2014/main" id="{2C839B0B-EBE9-990E-462E-1F2E775B2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Rectangle 2">
            <a:extLst>
              <a:ext uri="{FF2B5EF4-FFF2-40B4-BE49-F238E27FC236}">
                <a16:creationId xmlns:a16="http://schemas.microsoft.com/office/drawing/2014/main" id="{22C39F92-0A70-D8D5-B7C0-20BA22C37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54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9F15859-FA0C-A685-0524-C071D4AA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yml</a:t>
            </a:r>
            <a:r>
              <a:rPr lang="zh-CN" altLang="en-US"/>
              <a:t>配置文件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F64AA49-7E80-B905-4240-270AD59190C1}"/>
              </a:ext>
            </a:extLst>
          </p:cNvPr>
          <p:cNvSpPr txBox="1">
            <a:spLocks/>
          </p:cNvSpPr>
          <p:nvPr/>
        </p:nvSpPr>
        <p:spPr>
          <a:xfrm>
            <a:off x="710875" y="1046976"/>
            <a:ext cx="10749598" cy="22804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</a:rPr>
              <a:t>格式</a:t>
            </a:r>
            <a:r>
              <a:rPr lang="zh-CN" altLang="en-US" dirty="0">
                <a:latin typeface="Fira Code" panose="020B0809050000020004" pitchFamily="49" charset="0"/>
              </a:rPr>
              <a:t>：</a:t>
            </a:r>
            <a:endParaRPr lang="en-US" altLang="zh-CN" dirty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61200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数值前边必须有空格，作为分隔符</a:t>
            </a:r>
            <a:endParaRPr lang="en-US" altLang="zh-CN" dirty="0">
              <a:solidFill>
                <a:schemeClr val="tx1">
                  <a:lumMod val="50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1200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使用缩进表示层级关系，缩进时，不允许使用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Tab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键，只能用空格（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idea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中会自动将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Tab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转换为空格）</a:t>
            </a:r>
            <a:endParaRPr lang="en-US" altLang="zh-CN" dirty="0">
              <a:solidFill>
                <a:schemeClr val="tx1">
                  <a:lumMod val="50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1200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缩进的空格数目不重要，只要相同层级的元素左侧对齐即可</a:t>
            </a:r>
            <a:endParaRPr lang="en-US" altLang="zh-CN" dirty="0">
              <a:solidFill>
                <a:schemeClr val="tx1">
                  <a:lumMod val="50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12000" lvl="1" indent="-285750">
              <a:lnSpc>
                <a:spcPct val="150000"/>
              </a:lnSpc>
              <a:spcBef>
                <a:spcPts val="600"/>
              </a:spcBef>
            </a:pP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#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表示注释，从这个字符一直到行尾，都会被解析器忽略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B4FD356-42DA-C153-2C3D-C3668178B44B}"/>
              </a:ext>
            </a:extLst>
          </p:cNvPr>
          <p:cNvGrpSpPr/>
          <p:nvPr/>
        </p:nvGrpSpPr>
        <p:grpSpPr>
          <a:xfrm>
            <a:off x="5114890" y="593623"/>
            <a:ext cx="4826953" cy="1536273"/>
            <a:chOff x="2297721" y="3660322"/>
            <a:chExt cx="5318406" cy="1536364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B5F173F0-231D-56D4-89C2-E0C582AF7A9D}"/>
                </a:ext>
              </a:extLst>
            </p:cNvPr>
            <p:cNvSpPr/>
            <p:nvPr/>
          </p:nvSpPr>
          <p:spPr>
            <a:xfrm>
              <a:off x="2297729" y="3660323"/>
              <a:ext cx="5318398" cy="1536363"/>
            </a:xfrm>
            <a:prstGeom prst="roundRect">
              <a:avLst>
                <a:gd name="adj" fmla="val 6996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252000" rIns="0" bIns="36000" rtlCol="0" anchor="t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bg1">
                      <a:lumMod val="50000"/>
                    </a:schemeClr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#</a:t>
              </a: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配置服务器相关信息</a:t>
              </a:r>
              <a:endParaRPr lang="en-US" altLang="zh-CN" sz="1200">
                <a:solidFill>
                  <a:schemeClr val="bg1">
                    <a:lumMod val="50000"/>
                  </a:schemeClr>
                </a:solidFill>
                <a:effectLst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rgbClr val="0E0EFF"/>
                  </a:solidFill>
                  <a:effectLst/>
                </a:rPr>
                <a:t>server: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rgbClr val="0E0EFF"/>
                  </a:solidFill>
                </a:rPr>
                <a:t>  port: </a:t>
              </a:r>
              <a:r>
                <a:rPr lang="en-US" altLang="zh-CN" sz="1200">
                  <a:solidFill>
                    <a:srgbClr val="080808"/>
                  </a:solidFill>
                  <a:effectLst/>
                </a:rPr>
                <a:t>8080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rgbClr val="0E0EFF"/>
                  </a:solidFill>
                </a:rPr>
                <a:t>  address</a:t>
              </a:r>
              <a:r>
                <a:rPr lang="en-US" altLang="zh-CN" sz="1200">
                  <a:solidFill>
                    <a:srgbClr val="080808"/>
                  </a:solidFill>
                </a:rPr>
                <a:t>: 127.0.0.1</a:t>
              </a:r>
              <a:endParaRPr lang="en-US" altLang="zh-CN" sz="1200">
                <a:solidFill>
                  <a:srgbClr val="080808"/>
                </a:solidFill>
                <a:effectLst/>
              </a:endParaRPr>
            </a:p>
          </p:txBody>
        </p:sp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0F1D99E4-FC1B-3FB5-1C33-E41D7CF41586}"/>
                </a:ext>
              </a:extLst>
            </p:cNvPr>
            <p:cNvSpPr/>
            <p:nvPr/>
          </p:nvSpPr>
          <p:spPr>
            <a:xfrm>
              <a:off x="2297721" y="3660322"/>
              <a:ext cx="5318399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 b="1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application.yml</a:t>
              </a: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CCC63CE-3B6E-124B-34E8-C862A6940BA0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3D72DB7C-E89D-55DD-9E3A-4E47EB72EC35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3CABEA34-69A3-D5FB-1824-F60F46516275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70F04B44-EB0E-ABCE-4C9E-7E2B75B85C20}"/>
              </a:ext>
            </a:extLst>
          </p:cNvPr>
          <p:cNvSpPr/>
          <p:nvPr/>
        </p:nvSpPr>
        <p:spPr>
          <a:xfrm>
            <a:off x="5794018" y="1471592"/>
            <a:ext cx="97278" cy="25775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39D8DE7-07CF-6436-EEEC-C5CD851B65A5}"/>
              </a:ext>
            </a:extLst>
          </p:cNvPr>
          <p:cNvSpPr/>
          <p:nvPr/>
        </p:nvSpPr>
        <p:spPr>
          <a:xfrm>
            <a:off x="6078345" y="1702454"/>
            <a:ext cx="97278" cy="25775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221A200-03F7-823A-1B73-1A860387CCDB}"/>
              </a:ext>
            </a:extLst>
          </p:cNvPr>
          <p:cNvSpPr/>
          <p:nvPr/>
        </p:nvSpPr>
        <p:spPr>
          <a:xfrm>
            <a:off x="5160976" y="1490569"/>
            <a:ext cx="142241" cy="44383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2">
            <a:extLst>
              <a:ext uri="{FF2B5EF4-FFF2-40B4-BE49-F238E27FC236}">
                <a16:creationId xmlns:a16="http://schemas.microsoft.com/office/drawing/2014/main" id="{B3B44AFB-D0CA-51AA-42F5-AFA0984A5DE5}"/>
              </a:ext>
            </a:extLst>
          </p:cNvPr>
          <p:cNvGrpSpPr/>
          <p:nvPr/>
        </p:nvGrpSpPr>
        <p:grpSpPr>
          <a:xfrm>
            <a:off x="6654169" y="4143021"/>
            <a:ext cx="4826953" cy="1536273"/>
            <a:chOff x="2297721" y="3660322"/>
            <a:chExt cx="5318406" cy="1536364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B52537DB-9F38-E3A3-DB0C-D43902759B21}"/>
                </a:ext>
              </a:extLst>
            </p:cNvPr>
            <p:cNvSpPr/>
            <p:nvPr/>
          </p:nvSpPr>
          <p:spPr>
            <a:xfrm>
              <a:off x="2297729" y="3660323"/>
              <a:ext cx="5318398" cy="1536363"/>
            </a:xfrm>
            <a:prstGeom prst="roundRect">
              <a:avLst>
                <a:gd name="adj" fmla="val 6996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252000" rIns="0" bIns="36000" rtlCol="0" anchor="t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rgbClr val="0E0EFF"/>
                  </a:solidFill>
                  <a:effectLst/>
                </a:rPr>
                <a:t>hobby</a:t>
              </a:r>
              <a:r>
                <a:rPr lang="en-US" altLang="zh-CN" sz="1200">
                  <a:solidFill>
                    <a:srgbClr val="080808"/>
                  </a:solidFill>
                  <a:effectLst/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rgbClr val="080808"/>
                  </a:solidFill>
                </a:rPr>
                <a:t>  - java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rgbClr val="080808"/>
                  </a:solidFill>
                  <a:effectLst/>
                </a:rPr>
                <a:t>  - ga</a:t>
              </a:r>
              <a:r>
                <a:rPr lang="en-US" altLang="zh-CN" sz="1200">
                  <a:solidFill>
                    <a:srgbClr val="080808"/>
                  </a:solidFill>
                </a:rPr>
                <a:t>me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rgbClr val="080808"/>
                  </a:solidFill>
                  <a:effectLst/>
                </a:rPr>
                <a:t>  - sport</a:t>
              </a:r>
            </a:p>
          </p:txBody>
        </p:sp>
        <p:sp>
          <p:nvSpPr>
            <p:cNvPr id="16" name="矩形: 圆顶角 15">
              <a:extLst>
                <a:ext uri="{FF2B5EF4-FFF2-40B4-BE49-F238E27FC236}">
                  <a16:creationId xmlns:a16="http://schemas.microsoft.com/office/drawing/2014/main" id="{61A5C723-A5B2-ADC6-60DF-8B8AC7449F97}"/>
                </a:ext>
              </a:extLst>
            </p:cNvPr>
            <p:cNvSpPr/>
            <p:nvPr/>
          </p:nvSpPr>
          <p:spPr>
            <a:xfrm>
              <a:off x="2297721" y="3660322"/>
              <a:ext cx="5318399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200" b="1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数组</a:t>
              </a:r>
              <a:r>
                <a:rPr lang="en-US" altLang="zh-CN" sz="1200" b="1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/List/Set</a:t>
              </a:r>
              <a:r>
                <a:rPr lang="zh-CN" altLang="en-US" sz="1200" b="1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集合</a:t>
              </a:r>
              <a:endParaRPr lang="en-US" altLang="zh-CN" sz="1200" b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BECCEC2-8978-AEB7-6D30-90EFE1E58CB3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6006E909-D48B-17C4-5758-13BA4B772FDB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581E434-AA66-C106-FD59-E3214FC26D59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2">
            <a:extLst>
              <a:ext uri="{FF2B5EF4-FFF2-40B4-BE49-F238E27FC236}">
                <a16:creationId xmlns:a16="http://schemas.microsoft.com/office/drawing/2014/main" id="{ECB4B642-FA7C-D57F-3EC6-757B16BE7933}"/>
              </a:ext>
            </a:extLst>
          </p:cNvPr>
          <p:cNvGrpSpPr/>
          <p:nvPr/>
        </p:nvGrpSpPr>
        <p:grpSpPr>
          <a:xfrm>
            <a:off x="1088889" y="4145653"/>
            <a:ext cx="4826953" cy="1536273"/>
            <a:chOff x="2297721" y="3660322"/>
            <a:chExt cx="5318406" cy="1536364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00E1A9E8-3B86-CB1D-5743-239F44DC01A4}"/>
                </a:ext>
              </a:extLst>
            </p:cNvPr>
            <p:cNvSpPr/>
            <p:nvPr/>
          </p:nvSpPr>
          <p:spPr>
            <a:xfrm>
              <a:off x="2297729" y="3660323"/>
              <a:ext cx="5318398" cy="1536363"/>
            </a:xfrm>
            <a:prstGeom prst="roundRect">
              <a:avLst>
                <a:gd name="adj" fmla="val 6996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252000" rIns="0" bIns="36000" rtlCol="0" anchor="t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rgbClr val="0E0EFF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user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rgbClr val="0E0EFF"/>
                  </a:solidFill>
                  <a:ea typeface="Fira Code" panose="020B0809050000020004" pitchFamily="49" charset="0"/>
                  <a:cs typeface="阿里巴巴普惠体" panose="00020600040101010101" pitchFamily="18" charset="-122"/>
                </a:rPr>
                <a:t>  name</a:t>
              </a:r>
              <a:r>
                <a:rPr lang="en-US" altLang="zh-CN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Fira Code" panose="020B0809050000020004" pitchFamily="49" charset="0"/>
                  <a:cs typeface="阿里巴巴普惠体" panose="00020600040101010101" pitchFamily="18" charset="-122"/>
                </a:rPr>
                <a:t>:</a:t>
              </a:r>
              <a:r>
                <a:rPr lang="en-US" altLang="zh-CN" sz="1200">
                  <a:solidFill>
                    <a:srgbClr val="0E0EFF"/>
                  </a:solidFill>
                  <a:ea typeface="Fira Code" panose="020B0809050000020004" pitchFamily="49" charset="0"/>
                  <a:cs typeface="阿里巴巴普惠体" panose="00020600040101010101" pitchFamily="18" charset="-122"/>
                </a:rPr>
                <a:t> </a:t>
              </a:r>
              <a:r>
                <a:rPr lang="zh-CN" alt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张三</a:t>
              </a:r>
              <a:endParaRPr lang="en-US" altLang="zh-CN" sz="1200">
                <a:solidFill>
                  <a:schemeClr val="tx1">
                    <a:lumMod val="95000"/>
                    <a:lumOff val="5000"/>
                  </a:schemeClr>
                </a:solidFill>
                <a:effectLst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rgbClr val="0E0EFF"/>
                  </a:solidFill>
                  <a:ea typeface="Fira Code" panose="020B0809050000020004" pitchFamily="49" charset="0"/>
                  <a:cs typeface="阿里巴巴普惠体" panose="00020600040101010101" pitchFamily="18" charset="-122"/>
                </a:rPr>
                <a:t>  age</a:t>
              </a:r>
              <a:r>
                <a:rPr lang="en-US" altLang="zh-CN" sz="1200">
                  <a:solidFill>
                    <a:srgbClr val="080808"/>
                  </a:solidFill>
                  <a:ea typeface="Fira Code" panose="020B0809050000020004" pitchFamily="49" charset="0"/>
                  <a:cs typeface="阿里巴巴普惠体" panose="00020600040101010101" pitchFamily="18" charset="-122"/>
                </a:rPr>
                <a:t>: 18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rgbClr val="080808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  </a:t>
              </a:r>
              <a:r>
                <a:rPr lang="en-US" altLang="zh-CN" sz="1200">
                  <a:solidFill>
                    <a:srgbClr val="0E0EFF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password</a:t>
              </a:r>
              <a:r>
                <a:rPr lang="en-US" altLang="zh-CN" sz="1200">
                  <a:solidFill>
                    <a:srgbClr val="080808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: 123456</a:t>
              </a:r>
            </a:p>
          </p:txBody>
        </p:sp>
        <p:sp>
          <p:nvSpPr>
            <p:cNvPr id="22" name="矩形: 圆顶角 21">
              <a:extLst>
                <a:ext uri="{FF2B5EF4-FFF2-40B4-BE49-F238E27FC236}">
                  <a16:creationId xmlns:a16="http://schemas.microsoft.com/office/drawing/2014/main" id="{9A0DCC62-46E2-55A2-D264-F0B52F287424}"/>
                </a:ext>
              </a:extLst>
            </p:cNvPr>
            <p:cNvSpPr/>
            <p:nvPr/>
          </p:nvSpPr>
          <p:spPr>
            <a:xfrm>
              <a:off x="2297721" y="3660322"/>
              <a:ext cx="5318399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200" b="1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对象</a:t>
              </a:r>
              <a:r>
                <a:rPr lang="en-US" altLang="zh-CN" sz="1200" b="1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/Map</a:t>
              </a:r>
              <a:r>
                <a:rPr lang="zh-CN" altLang="en-US" sz="1200" b="1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集合</a:t>
              </a:r>
              <a:endParaRPr lang="en-US" altLang="zh-CN" sz="1200" b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86E1297B-E4C3-3523-E01D-E29B035D5454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83812D4A-509D-DF67-4B1E-335F20425023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2F98434-D017-31DA-E22F-C930C7658E64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占位符 1">
            <a:extLst>
              <a:ext uri="{FF2B5EF4-FFF2-40B4-BE49-F238E27FC236}">
                <a16:creationId xmlns:a16="http://schemas.microsoft.com/office/drawing/2014/main" id="{27DE936F-238D-911F-D5AB-B5548DEDFF83}"/>
              </a:ext>
            </a:extLst>
          </p:cNvPr>
          <p:cNvSpPr txBox="1">
            <a:spLocks/>
          </p:cNvSpPr>
          <p:nvPr/>
        </p:nvSpPr>
        <p:spPr>
          <a:xfrm>
            <a:off x="710880" y="3527649"/>
            <a:ext cx="5232698" cy="432793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定义对象</a:t>
            </a:r>
            <a:r>
              <a:rPr lang="en-US" altLang="zh-CN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/Map</a:t>
            </a:r>
            <a:r>
              <a:rPr lang="zh-CN" altLang="en-US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集合</a:t>
            </a:r>
            <a:r>
              <a:rPr lang="en-US" altLang="zh-CN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:</a:t>
            </a:r>
            <a:endParaRPr lang="zh-CN" altLang="en-US">
              <a:solidFill>
                <a:schemeClr val="tx1">
                  <a:lumMod val="50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27" name="文本占位符 1">
            <a:extLst>
              <a:ext uri="{FF2B5EF4-FFF2-40B4-BE49-F238E27FC236}">
                <a16:creationId xmlns:a16="http://schemas.microsoft.com/office/drawing/2014/main" id="{1E05AC28-5AD7-4F66-E339-3883B5FDF0F7}"/>
              </a:ext>
            </a:extLst>
          </p:cNvPr>
          <p:cNvSpPr txBox="1">
            <a:spLocks/>
          </p:cNvSpPr>
          <p:nvPr/>
        </p:nvSpPr>
        <p:spPr>
          <a:xfrm>
            <a:off x="6248424" y="3527648"/>
            <a:ext cx="5232698" cy="432793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定义数组</a:t>
            </a:r>
            <a:r>
              <a:rPr lang="en-US" altLang="zh-CN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/List/Set</a:t>
            </a:r>
            <a:r>
              <a:rPr lang="zh-CN" altLang="en-US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集合</a:t>
            </a:r>
            <a:r>
              <a:rPr lang="en-US" altLang="zh-CN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:</a:t>
            </a:r>
            <a:endParaRPr lang="zh-CN" altLang="en-US">
              <a:solidFill>
                <a:schemeClr val="tx1">
                  <a:lumMod val="50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8829268-629B-3EEC-A529-E3D51182005E}"/>
              </a:ext>
            </a:extLst>
          </p:cNvPr>
          <p:cNvGrpSpPr/>
          <p:nvPr/>
        </p:nvGrpSpPr>
        <p:grpSpPr>
          <a:xfrm>
            <a:off x="1088889" y="6122897"/>
            <a:ext cx="10502452" cy="448408"/>
            <a:chOff x="710879" y="5978768"/>
            <a:chExt cx="10502686" cy="448408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D7AC514D-409B-C808-1889-43DBC1DC54A8}"/>
                </a:ext>
              </a:extLst>
            </p:cNvPr>
            <p:cNvSpPr/>
            <p:nvPr/>
          </p:nvSpPr>
          <p:spPr>
            <a:xfrm>
              <a:off x="710880" y="5978769"/>
              <a:ext cx="10502685" cy="448407"/>
            </a:xfrm>
            <a:prstGeom prst="round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8000" rtlCol="0" anchor="ctr"/>
            <a:lstStyle/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rgbClr val="C0000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Alibaba PuHuiTi R" pitchFamily="18" charset="-122"/>
                </a:rPr>
                <a:t>在</a:t>
              </a:r>
              <a:r>
                <a:rPr lang="en-US" altLang="zh-CN" sz="1200">
                  <a:solidFill>
                    <a:srgbClr val="C0000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Alibaba PuHuiTi R" pitchFamily="18" charset="-122"/>
                </a:rPr>
                <a:t>yml</a:t>
              </a:r>
              <a:r>
                <a:rPr lang="zh-CN" altLang="en-US" sz="1200">
                  <a:solidFill>
                    <a:srgbClr val="C0000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Alibaba PuHuiTi R" pitchFamily="18" charset="-122"/>
                </a:rPr>
                <a:t>格式的配置文件中，如果配置项的值是以 </a:t>
              </a:r>
              <a:r>
                <a:rPr lang="en-US" altLang="zh-CN" sz="1200">
                  <a:solidFill>
                    <a:srgbClr val="C0000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Alibaba PuHuiTi R" pitchFamily="18" charset="-122"/>
                </a:rPr>
                <a:t>0 </a:t>
              </a:r>
              <a:r>
                <a:rPr lang="zh-CN" altLang="en-US" sz="1200">
                  <a:solidFill>
                    <a:srgbClr val="C0000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Alibaba PuHuiTi R" pitchFamily="18" charset="-122"/>
                </a:rPr>
                <a:t>开头的，值需要使用 </a:t>
              </a:r>
              <a:r>
                <a:rPr lang="en-US" altLang="zh-CN" sz="1200">
                  <a:solidFill>
                    <a:srgbClr val="C0000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Alibaba PuHuiTi R" pitchFamily="18" charset="-122"/>
                </a:rPr>
                <a:t>'' </a:t>
              </a:r>
              <a:r>
                <a:rPr lang="zh-CN" altLang="en-US" sz="1200">
                  <a:solidFill>
                    <a:srgbClr val="C0000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Alibaba PuHuiTi R" pitchFamily="18" charset="-122"/>
                </a:rPr>
                <a:t>引起来，因为以</a:t>
              </a:r>
              <a:r>
                <a:rPr lang="en-US" altLang="zh-CN" sz="1200">
                  <a:solidFill>
                    <a:srgbClr val="C0000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Alibaba PuHuiTi R" pitchFamily="18" charset="-122"/>
                </a:rPr>
                <a:t>0</a:t>
              </a:r>
              <a:r>
                <a:rPr lang="zh-CN" altLang="en-US" sz="1200">
                  <a:solidFill>
                    <a:srgbClr val="C0000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Alibaba PuHuiTi R" pitchFamily="18" charset="-122"/>
                </a:rPr>
                <a:t>开头在</a:t>
              </a:r>
              <a:r>
                <a:rPr lang="en-US" altLang="zh-CN" sz="1200">
                  <a:solidFill>
                    <a:srgbClr val="C0000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Alibaba PuHuiTi R" pitchFamily="18" charset="-122"/>
                </a:rPr>
                <a:t>yml</a:t>
              </a:r>
              <a:r>
                <a:rPr lang="zh-CN" altLang="en-US" sz="1200">
                  <a:solidFill>
                    <a:srgbClr val="C0000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Alibaba PuHuiTi R" pitchFamily="18" charset="-122"/>
                </a:rPr>
                <a:t>中表示</a:t>
              </a:r>
              <a:r>
                <a:rPr lang="en-US" altLang="zh-CN" sz="1200">
                  <a:solidFill>
                    <a:srgbClr val="C0000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Alibaba PuHuiTi R" pitchFamily="18" charset="-122"/>
                </a:rPr>
                <a:t>8</a:t>
              </a:r>
              <a:r>
                <a:rPr lang="zh-CN" altLang="en-US" sz="1200">
                  <a:solidFill>
                    <a:srgbClr val="C0000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Alibaba PuHuiTi R" pitchFamily="18" charset="-122"/>
                </a:rPr>
                <a:t>进制的数据。</a:t>
              </a:r>
              <a:endParaRPr lang="en-US" altLang="zh-CN" sz="12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Alibaba PuHuiTi R" pitchFamily="18" charset="-122"/>
              </a:endParaRPr>
            </a:p>
          </p:txBody>
        </p:sp>
        <p:sp>
          <p:nvSpPr>
            <p:cNvPr id="30" name="矩形: 圆顶角 29">
              <a:extLst>
                <a:ext uri="{FF2B5EF4-FFF2-40B4-BE49-F238E27FC236}">
                  <a16:creationId xmlns:a16="http://schemas.microsoft.com/office/drawing/2014/main" id="{AA13A6DA-BFD0-5933-33B5-CBB221679519}"/>
                </a:ext>
              </a:extLst>
            </p:cNvPr>
            <p:cNvSpPr/>
            <p:nvPr/>
          </p:nvSpPr>
          <p:spPr>
            <a:xfrm rot="16200000">
              <a:off x="1000720" y="5688927"/>
              <a:ext cx="448407" cy="1028089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Shape 2468">
              <a:extLst>
                <a:ext uri="{FF2B5EF4-FFF2-40B4-BE49-F238E27FC236}">
                  <a16:creationId xmlns:a16="http://schemas.microsoft.com/office/drawing/2014/main" id="{E672452B-AD90-0903-7FFE-5BCC71FD5E45}"/>
                </a:ext>
              </a:extLst>
            </p:cNvPr>
            <p:cNvSpPr/>
            <p:nvPr/>
          </p:nvSpPr>
          <p:spPr>
            <a:xfrm>
              <a:off x="810436" y="6084881"/>
              <a:ext cx="279459" cy="228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5" y="18796"/>
                    <a:pt x="1048" y="18734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4" y="1873"/>
                  </a:lnTo>
                  <a:cubicBezTo>
                    <a:pt x="9930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6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4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7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8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6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6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0800" y="15600"/>
                  </a:moveTo>
                  <a:cubicBezTo>
                    <a:pt x="10258" y="15600"/>
                    <a:pt x="9818" y="16138"/>
                    <a:pt x="9818" y="16800"/>
                  </a:cubicBezTo>
                  <a:cubicBezTo>
                    <a:pt x="9818" y="17462"/>
                    <a:pt x="10258" y="18000"/>
                    <a:pt x="10800" y="18000"/>
                  </a:cubicBezTo>
                  <a:cubicBezTo>
                    <a:pt x="11342" y="18000"/>
                    <a:pt x="11782" y="17462"/>
                    <a:pt x="11782" y="16800"/>
                  </a:cubicBezTo>
                  <a:cubicBezTo>
                    <a:pt x="11782" y="16138"/>
                    <a:pt x="11342" y="15600"/>
                    <a:pt x="10800" y="15600"/>
                  </a:cubicBezTo>
                  <a:moveTo>
                    <a:pt x="10800" y="6000"/>
                  </a:moveTo>
                  <a:cubicBezTo>
                    <a:pt x="10258" y="6000"/>
                    <a:pt x="9818" y="6538"/>
                    <a:pt x="9818" y="7200"/>
                  </a:cubicBezTo>
                  <a:lnTo>
                    <a:pt x="10309" y="13800"/>
                  </a:lnTo>
                  <a:cubicBezTo>
                    <a:pt x="10309" y="14132"/>
                    <a:pt x="10529" y="14400"/>
                    <a:pt x="10800" y="14400"/>
                  </a:cubicBezTo>
                  <a:cubicBezTo>
                    <a:pt x="11071" y="14400"/>
                    <a:pt x="11291" y="14132"/>
                    <a:pt x="11291" y="13800"/>
                  </a:cubicBezTo>
                  <a:lnTo>
                    <a:pt x="11782" y="7200"/>
                  </a:lnTo>
                  <a:cubicBezTo>
                    <a:pt x="11782" y="6538"/>
                    <a:pt x="11342" y="6000"/>
                    <a:pt x="10800" y="60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b="1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21CE029-12CE-276E-EA28-E064FD860B7D}"/>
                </a:ext>
              </a:extLst>
            </p:cNvPr>
            <p:cNvSpPr txBox="1"/>
            <p:nvPr/>
          </p:nvSpPr>
          <p:spPr>
            <a:xfrm>
              <a:off x="1099258" y="6038494"/>
              <a:ext cx="639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注意：</a:t>
              </a:r>
              <a:endParaRPr lang="zh-CN" altLang="en-US" sz="105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174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6" grpId="0"/>
      <p:bldP spid="2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530A1FB2-845B-A8FB-9969-3F0CA8E1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application.yml</a:t>
            </a:r>
            <a:r>
              <a:rPr lang="zh-CN" altLang="en-US"/>
              <a:t>配置文件中配置相关的配置项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CE178B3-1111-2670-9789-4E79B67E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77" y="983152"/>
            <a:ext cx="6909652" cy="287613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462BCD8-0468-7C10-0D14-B768A84FC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058" y="2682628"/>
            <a:ext cx="6812424" cy="34642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667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A544E39-B9C8-75D9-89F7-6AE4946BB4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800"/>
              <a:t>SpringBoot</a:t>
            </a:r>
            <a:r>
              <a:rPr lang="zh-CN" altLang="en-US" sz="1800"/>
              <a:t>支持那几类配置文件</a:t>
            </a:r>
            <a:r>
              <a:rPr lang="en-US" altLang="zh-CN" sz="1800"/>
              <a:t>?</a:t>
            </a: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>
                <a:latin typeface="Fira Code" panose="020B0809050000020004" pitchFamily="49" charset="0"/>
                <a:ea typeface="Fira Code" panose="020B0809050000020004" pitchFamily="49" charset="0"/>
              </a:rPr>
              <a:t>application.properties</a:t>
            </a: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>
                <a:latin typeface="Fira Code" panose="020B0809050000020004" pitchFamily="49" charset="0"/>
                <a:ea typeface="Fira Code" panose="020B0809050000020004" pitchFamily="49" charset="0"/>
              </a:rPr>
              <a:t>application.yaml</a:t>
            </a: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>
                <a:latin typeface="Fira Code" panose="020B0809050000020004" pitchFamily="49" charset="0"/>
                <a:ea typeface="Fira Code" panose="020B0809050000020004" pitchFamily="49" charset="0"/>
              </a:rPr>
              <a:t>application.yml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/>
              <a:t>yml</a:t>
            </a:r>
            <a:r>
              <a:rPr lang="zh-CN" altLang="en-US" sz="1800"/>
              <a:t>配置文件的特点及格式 ？</a:t>
            </a:r>
            <a:endParaRPr lang="en-US" altLang="zh-CN" sz="1800"/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简洁、以数据为中心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F76A3F-9803-9C82-4D8E-FD26FA116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718" y="3943119"/>
            <a:ext cx="4432081" cy="188851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C8A8E58-77F3-49EA-7BA1-ABC26A7717FD}"/>
              </a:ext>
            </a:extLst>
          </p:cNvPr>
          <p:cNvSpPr txBox="1">
            <a:spLocks/>
          </p:cNvSpPr>
          <p:nvPr/>
        </p:nvSpPr>
        <p:spPr>
          <a:xfrm>
            <a:off x="4381546" y="5831632"/>
            <a:ext cx="7680253" cy="427755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17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75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C00000"/>
                </a:solidFill>
                <a:latin typeface="Fira Code" panose="020B0809050000020004" pitchFamily="49" charset="0"/>
              </a:rPr>
              <a:t>注意：</a:t>
            </a:r>
            <a:r>
              <a:rPr lang="en-US" altLang="zh-CN" sz="14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yml</a:t>
            </a:r>
            <a:r>
              <a:rPr lang="zh-CN" altLang="en-US" sz="1400">
                <a:solidFill>
                  <a:srgbClr val="C00000"/>
                </a:solidFill>
                <a:latin typeface="Fira Code" panose="020B0809050000020004" pitchFamily="49" charset="0"/>
              </a:rPr>
              <a:t>配置文件中以</a:t>
            </a:r>
            <a:r>
              <a:rPr lang="en-US" altLang="zh-CN" sz="14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0</a:t>
            </a:r>
            <a:r>
              <a:rPr lang="zh-CN" altLang="en-US" sz="1400">
                <a:solidFill>
                  <a:srgbClr val="C00000"/>
                </a:solidFill>
                <a:latin typeface="Fira Code" panose="020B0809050000020004" pitchFamily="49" charset="0"/>
              </a:rPr>
              <a:t>开头的值表示八进制，如果想表示其本身含义，需要用 </a:t>
            </a:r>
            <a:r>
              <a:rPr lang="en-US" altLang="zh-CN" sz="14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'' </a:t>
            </a:r>
            <a:r>
              <a:rPr lang="zh-CN" altLang="en-US" sz="1400">
                <a:solidFill>
                  <a:srgbClr val="C00000"/>
                </a:solidFill>
                <a:latin typeface="Fira Code" panose="020B0809050000020004" pitchFamily="49" charset="0"/>
              </a:rPr>
              <a:t>引起来</a:t>
            </a:r>
            <a:endParaRPr lang="en-US" altLang="zh-CN" sz="1400">
              <a:solidFill>
                <a:srgbClr val="C00000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83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75B263-32B0-4D24-67C6-E76C31E4CB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/>
              <a:t>JDBC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ECF454-2E38-03AE-851F-153D21804D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3893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987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7ED219-B0E7-838C-1AD0-75A8B6F67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4744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JDBC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：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altLang="zh-CN" sz="16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J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ava </a:t>
            </a:r>
            <a:r>
              <a:rPr lang="en-US" altLang="zh-CN" sz="16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ata</a:t>
            </a:r>
            <a:r>
              <a:rPr lang="en-US" altLang="zh-CN" sz="16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B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ase </a:t>
            </a:r>
            <a:r>
              <a:rPr lang="en-US" altLang="zh-CN" sz="16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onnectivity)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，就是使用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Java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语言操作关系型数据库的一套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API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。</a:t>
            </a:r>
            <a:endParaRPr lang="en-US" altLang="zh-CN" sz="16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2339AF3-3E1D-B704-ADD7-953A3553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JDBC-</a:t>
            </a:r>
            <a:r>
              <a:rPr lang="zh-CN" altLang="en-US"/>
              <a:t>介绍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5AD88D80-5952-FD98-2850-3411AE2CCB2A}"/>
              </a:ext>
            </a:extLst>
          </p:cNvPr>
          <p:cNvGrpSpPr/>
          <p:nvPr/>
        </p:nvGrpSpPr>
        <p:grpSpPr>
          <a:xfrm>
            <a:off x="906980" y="3090585"/>
            <a:ext cx="5277837" cy="676830"/>
            <a:chOff x="1063487" y="3682022"/>
            <a:chExt cx="5277837" cy="676830"/>
          </a:xfrm>
        </p:grpSpPr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B41F5A45-E6C7-316D-2300-FC0E9A560C55}"/>
                </a:ext>
              </a:extLst>
            </p:cNvPr>
            <p:cNvSpPr/>
            <p:nvPr/>
          </p:nvSpPr>
          <p:spPr>
            <a:xfrm>
              <a:off x="1063487" y="3682022"/>
              <a:ext cx="5173880" cy="676830"/>
            </a:xfrm>
            <a:prstGeom prst="roundRect">
              <a:avLst/>
            </a:prstGeom>
            <a:solidFill>
              <a:srgbClr val="FAC090">
                <a:alpha val="25098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07E7B5FC-6327-7910-C5ED-8E1CA00DF317}"/>
                </a:ext>
              </a:extLst>
            </p:cNvPr>
            <p:cNvSpPr txBox="1"/>
            <p:nvPr/>
          </p:nvSpPr>
          <p:spPr>
            <a:xfrm>
              <a:off x="5784856" y="3876907"/>
              <a:ext cx="5564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阿里巴巴普惠体" panose="00020600040101010101" pitchFamily="18" charset="-122"/>
                </a:rPr>
                <a:t>驱动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60" name="矩形: 对角圆角 59">
            <a:extLst>
              <a:ext uri="{FF2B5EF4-FFF2-40B4-BE49-F238E27FC236}">
                <a16:creationId xmlns:a16="http://schemas.microsoft.com/office/drawing/2014/main" id="{56217688-D084-1995-6286-66B4E04C2134}"/>
              </a:ext>
            </a:extLst>
          </p:cNvPr>
          <p:cNvSpPr/>
          <p:nvPr/>
        </p:nvSpPr>
        <p:spPr>
          <a:xfrm>
            <a:off x="2763108" y="1509931"/>
            <a:ext cx="1216254" cy="477078"/>
          </a:xfrm>
          <a:prstGeom prst="round2Diag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阿里巴巴普惠体" panose="00020600040101010101" pitchFamily="18" charset="-122"/>
              </a:rPr>
              <a:t>Java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阿里巴巴普惠体" panose="00020600040101010101" pitchFamily="18" charset="-122"/>
              </a:rPr>
              <a:t>程序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0C700A55-F3DF-5A82-1D4A-B00676BBD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63" y="4113840"/>
            <a:ext cx="1335882" cy="449652"/>
          </a:xfrm>
          <a:prstGeom prst="round2DiagRect">
            <a:avLst/>
          </a:prstGeom>
          <a:ln>
            <a:solidFill>
              <a:sysClr val="windowText" lastClr="000000">
                <a:lumMod val="65000"/>
                <a:lumOff val="35000"/>
              </a:sysClr>
            </a:solidFill>
            <a:prstDash val="dash"/>
          </a:ln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683C6EEB-3AD2-9C60-579A-1960A50DB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15" y="4118663"/>
            <a:ext cx="1335882" cy="444829"/>
          </a:xfrm>
          <a:prstGeom prst="round2DiagRect">
            <a:avLst/>
          </a:prstGeom>
          <a:ln>
            <a:solidFill>
              <a:sysClr val="windowText" lastClr="000000">
                <a:lumMod val="65000"/>
                <a:lumOff val="35000"/>
              </a:sysClr>
            </a:solidFill>
            <a:prstDash val="dash"/>
          </a:ln>
        </p:spPr>
      </p:pic>
      <p:pic>
        <p:nvPicPr>
          <p:cNvPr id="63" name="Picture 8">
            <a:extLst>
              <a:ext uri="{FF2B5EF4-FFF2-40B4-BE49-F238E27FC236}">
                <a16:creationId xmlns:a16="http://schemas.microsoft.com/office/drawing/2014/main" id="{67301CA4-7EBA-7259-8680-7FF1D9DC9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3" t="1" r="6732" b="6448"/>
          <a:stretch/>
        </p:blipFill>
        <p:spPr bwMode="auto">
          <a:xfrm>
            <a:off x="4387002" y="4126446"/>
            <a:ext cx="1335882" cy="444830"/>
          </a:xfrm>
          <a:prstGeom prst="round2DiagRect">
            <a:avLst/>
          </a:prstGeom>
          <a:noFill/>
          <a:ln>
            <a:solidFill>
              <a:sysClr val="windowText" lastClr="000000">
                <a:lumMod val="65000"/>
                <a:lumOff val="35000"/>
              </a:sys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组合 63">
            <a:extLst>
              <a:ext uri="{FF2B5EF4-FFF2-40B4-BE49-F238E27FC236}">
                <a16:creationId xmlns:a16="http://schemas.microsoft.com/office/drawing/2014/main" id="{61038247-92E7-30A9-4D00-2F71B6EFC842}"/>
              </a:ext>
            </a:extLst>
          </p:cNvPr>
          <p:cNvGrpSpPr/>
          <p:nvPr/>
        </p:nvGrpSpPr>
        <p:grpSpPr>
          <a:xfrm>
            <a:off x="3053186" y="2216561"/>
            <a:ext cx="633007" cy="740041"/>
            <a:chOff x="9027827" y="4503790"/>
            <a:chExt cx="633007" cy="740041"/>
          </a:xfrm>
        </p:grpSpPr>
        <p:sp>
          <p:nvSpPr>
            <p:cNvPr id="65" name="!!流程图: 可选过程 7">
              <a:extLst>
                <a:ext uri="{FF2B5EF4-FFF2-40B4-BE49-F238E27FC236}">
                  <a16:creationId xmlns:a16="http://schemas.microsoft.com/office/drawing/2014/main" id="{5EE758DE-023B-21F5-4ADA-BB5E995DE39D}"/>
                </a:ext>
              </a:extLst>
            </p:cNvPr>
            <p:cNvSpPr/>
            <p:nvPr/>
          </p:nvSpPr>
          <p:spPr>
            <a:xfrm rot="5400000">
              <a:off x="8974310" y="4557307"/>
              <a:ext cx="740041" cy="633007"/>
            </a:xfrm>
            <a:prstGeom prst="hexagon">
              <a:avLst>
                <a:gd name="adj" fmla="val 28603"/>
                <a:gd name="vf" fmla="val 115470"/>
              </a:avLst>
            </a:prstGeom>
            <a:gradFill>
              <a:gsLst>
                <a:gs pos="79000">
                  <a:srgbClr val="C0504D">
                    <a:lumMod val="60000"/>
                    <a:lumOff val="40000"/>
                    <a:alpha val="58000"/>
                  </a:srgbClr>
                </a:gs>
                <a:gs pos="0">
                  <a:srgbClr val="AF76B0"/>
                </a:gs>
              </a:gsLst>
              <a:lin ang="3000000" scaled="0"/>
            </a:gradFill>
            <a:ln w="25400" cap="flat" cmpd="sng" algn="ctr">
              <a:noFill/>
              <a:prstDash val="solid"/>
            </a:ln>
            <a:effectLst>
              <a:outerShdw blurRad="203200" dist="38100" dir="5400000" sx="101000" sy="101000" algn="t" rotWithShape="0">
                <a:srgbClr val="C0504D">
                  <a:lumMod val="60000"/>
                  <a:lumOff val="40000"/>
                  <a:alpha val="52000"/>
                </a:srgb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阿里巴巴普惠体" panose="00020600040101010101" pitchFamily="18" charset="-122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65935078-B72C-8BFD-CBD5-CB900B6953E2}"/>
                </a:ext>
              </a:extLst>
            </p:cNvPr>
            <p:cNvSpPr txBox="1"/>
            <p:nvPr/>
          </p:nvSpPr>
          <p:spPr>
            <a:xfrm>
              <a:off x="9088471" y="4742328"/>
              <a:ext cx="5287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阿里巴巴普惠体" panose="00020600040101010101" pitchFamily="18" charset="-122"/>
                </a:rPr>
                <a:t>JDBC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6F307F0B-3912-58AE-0069-EF82CD3DB0CD}"/>
              </a:ext>
            </a:extLst>
          </p:cNvPr>
          <p:cNvCxnSpPr>
            <a:stCxn id="60" idx="1"/>
            <a:endCxn id="65" idx="3"/>
          </p:cNvCxnSpPr>
          <p:nvPr/>
        </p:nvCxnSpPr>
        <p:spPr>
          <a:xfrm flipH="1">
            <a:off x="3369689" y="1987009"/>
            <a:ext cx="1546" cy="229552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dash"/>
            <a:tailEnd type="triangle"/>
          </a:ln>
          <a:effectLst/>
        </p:spPr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E2B70250-E3F7-8E68-743A-3D2914773342}"/>
              </a:ext>
            </a:extLst>
          </p:cNvPr>
          <p:cNvCxnSpPr>
            <a:cxnSpLocks/>
            <a:stCxn id="65" idx="1"/>
            <a:endCxn id="71" idx="0"/>
          </p:cNvCxnSpPr>
          <p:nvPr/>
        </p:nvCxnSpPr>
        <p:spPr>
          <a:xfrm flipH="1">
            <a:off x="1717304" y="2775543"/>
            <a:ext cx="1335882" cy="432890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dash"/>
            <a:tailEnd type="triangle"/>
          </a:ln>
          <a:effectLst/>
        </p:spPr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DF378000-2292-DBA6-B126-342CF5D91102}"/>
              </a:ext>
            </a:extLst>
          </p:cNvPr>
          <p:cNvCxnSpPr>
            <a:cxnSpLocks/>
            <a:stCxn id="65" idx="0"/>
            <a:endCxn id="72" idx="0"/>
          </p:cNvCxnSpPr>
          <p:nvPr/>
        </p:nvCxnSpPr>
        <p:spPr>
          <a:xfrm>
            <a:off x="3369689" y="2956602"/>
            <a:ext cx="14551" cy="257931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dash"/>
            <a:tailEnd type="triangle"/>
          </a:ln>
          <a:effectLst/>
        </p:spPr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4A0F8808-3EA5-FDA1-1CAE-7A24A49C010F}"/>
              </a:ext>
            </a:extLst>
          </p:cNvPr>
          <p:cNvCxnSpPr>
            <a:cxnSpLocks/>
            <a:stCxn id="65" idx="5"/>
            <a:endCxn id="73" idx="0"/>
          </p:cNvCxnSpPr>
          <p:nvPr/>
        </p:nvCxnSpPr>
        <p:spPr>
          <a:xfrm>
            <a:off x="3686193" y="2775543"/>
            <a:ext cx="1366866" cy="432890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dash"/>
            <a:tailEnd type="triangle"/>
          </a:ln>
          <a:effectLst/>
        </p:spPr>
      </p:cxn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21F816CC-4251-586C-C2B3-5B8CA7150036}"/>
              </a:ext>
            </a:extLst>
          </p:cNvPr>
          <p:cNvSpPr/>
          <p:nvPr/>
        </p:nvSpPr>
        <p:spPr>
          <a:xfrm>
            <a:off x="1145804" y="3208433"/>
            <a:ext cx="1143000" cy="449652"/>
          </a:xfrm>
          <a:prstGeom prst="roundRect">
            <a:avLst/>
          </a:prstGeom>
          <a:gradFill>
            <a:gsLst>
              <a:gs pos="0">
                <a:srgbClr val="4F81BD">
                  <a:lumMod val="60000"/>
                  <a:lumOff val="40000"/>
                </a:srgbClr>
              </a:gs>
              <a:gs pos="84000">
                <a:srgbClr val="67FECF"/>
              </a:gs>
            </a:gsLst>
            <a:lin ang="3000000" scaled="0"/>
          </a:gradFill>
          <a:ln w="25400" cap="flat" cmpd="sng" algn="ctr">
            <a:noFill/>
            <a:prstDash val="solid"/>
          </a:ln>
          <a:effectLst>
            <a:outerShdw blurRad="203200" dist="38100" dir="5400000" sx="101000" sy="101000" algn="t" rotWithShape="0">
              <a:srgbClr val="4F81BD">
                <a:lumMod val="60000"/>
                <a:lumOff val="40000"/>
                <a:alpha val="5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cs typeface="阿里巴巴普惠体" panose="00020600040101010101" pitchFamily="18" charset="-122"/>
              </a:rPr>
              <a:t>Mysql</a:t>
            </a:r>
            <a:r>
              <a: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cs typeface="阿里巴巴普惠体" panose="00020600040101010101" pitchFamily="18" charset="-122"/>
              </a:rPr>
              <a:t>实现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15F6813F-F309-A6B9-693E-C43C610B0BEA}"/>
              </a:ext>
            </a:extLst>
          </p:cNvPr>
          <p:cNvSpPr/>
          <p:nvPr/>
        </p:nvSpPr>
        <p:spPr>
          <a:xfrm>
            <a:off x="2812740" y="3214533"/>
            <a:ext cx="1143000" cy="449652"/>
          </a:xfrm>
          <a:prstGeom prst="roundRect">
            <a:avLst/>
          </a:prstGeom>
          <a:gradFill>
            <a:gsLst>
              <a:gs pos="0">
                <a:srgbClr val="4F81BD">
                  <a:lumMod val="60000"/>
                  <a:lumOff val="40000"/>
                </a:srgbClr>
              </a:gs>
              <a:gs pos="84000">
                <a:srgbClr val="67FECF"/>
              </a:gs>
            </a:gsLst>
            <a:lin ang="3000000" scaled="0"/>
          </a:gradFill>
          <a:ln w="25400" cap="flat" cmpd="sng" algn="ctr">
            <a:noFill/>
            <a:prstDash val="solid"/>
          </a:ln>
          <a:effectLst>
            <a:outerShdw blurRad="203200" dist="38100" dir="5400000" sx="101000" sy="101000" algn="t" rotWithShape="0">
              <a:srgbClr val="4F81BD">
                <a:lumMod val="60000"/>
                <a:lumOff val="40000"/>
                <a:alpha val="5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cs typeface="阿里巴巴普惠体" panose="00020600040101010101" pitchFamily="18" charset="-122"/>
              </a:rPr>
              <a:t>Oracle</a:t>
            </a:r>
            <a:r>
              <a: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cs typeface="阿里巴巴普惠体" panose="00020600040101010101" pitchFamily="18" charset="-122"/>
              </a:rPr>
              <a:t>实现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08E724C-3DA7-3F31-3179-926DBCE33DB0}"/>
              </a:ext>
            </a:extLst>
          </p:cNvPr>
          <p:cNvSpPr/>
          <p:nvPr/>
        </p:nvSpPr>
        <p:spPr>
          <a:xfrm>
            <a:off x="4483443" y="3208433"/>
            <a:ext cx="1139232" cy="449652"/>
          </a:xfrm>
          <a:prstGeom prst="roundRect">
            <a:avLst/>
          </a:prstGeom>
          <a:gradFill>
            <a:gsLst>
              <a:gs pos="0">
                <a:srgbClr val="4F81BD">
                  <a:lumMod val="60000"/>
                  <a:lumOff val="40000"/>
                </a:srgbClr>
              </a:gs>
              <a:gs pos="84000">
                <a:srgbClr val="67FECF"/>
              </a:gs>
            </a:gsLst>
            <a:lin ang="3000000" scaled="0"/>
          </a:gradFill>
          <a:ln w="25400" cap="flat" cmpd="sng" algn="ctr">
            <a:noFill/>
            <a:prstDash val="solid"/>
          </a:ln>
          <a:effectLst>
            <a:outerShdw blurRad="203200" dist="38100" dir="5400000" sx="101000" sy="101000" algn="t" rotWithShape="0">
              <a:srgbClr val="4F81BD">
                <a:lumMod val="60000"/>
                <a:lumOff val="40000"/>
                <a:alpha val="52000"/>
              </a:srgbClr>
            </a:outerShdw>
          </a:effectLst>
        </p:spPr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cs typeface="阿里巴巴普惠体" panose="00020600040101010101" pitchFamily="18" charset="-122"/>
              </a:rPr>
              <a:t>SqlServer</a:t>
            </a:r>
            <a:r>
              <a: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cs typeface="阿里巴巴普惠体" panose="00020600040101010101" pitchFamily="18" charset="-122"/>
              </a:rPr>
              <a:t>实现</a:t>
            </a:r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A746A129-07AE-45C0-5FDE-FB3464C51045}"/>
              </a:ext>
            </a:extLst>
          </p:cNvPr>
          <p:cNvCxnSpPr>
            <a:cxnSpLocks/>
            <a:stCxn id="71" idx="2"/>
            <a:endCxn id="61" idx="3"/>
          </p:cNvCxnSpPr>
          <p:nvPr/>
        </p:nvCxnSpPr>
        <p:spPr>
          <a:xfrm>
            <a:off x="1717304" y="3658085"/>
            <a:ext cx="0" cy="455755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dash"/>
            <a:tailEnd type="triangle"/>
          </a:ln>
          <a:effectLst/>
        </p:spPr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9F27525F-499D-9E9F-04EA-55510BC2B9C0}"/>
              </a:ext>
            </a:extLst>
          </p:cNvPr>
          <p:cNvCxnSpPr>
            <a:cxnSpLocks/>
            <a:stCxn id="72" idx="2"/>
            <a:endCxn id="62" idx="3"/>
          </p:cNvCxnSpPr>
          <p:nvPr/>
        </p:nvCxnSpPr>
        <p:spPr>
          <a:xfrm>
            <a:off x="3384240" y="3664185"/>
            <a:ext cx="1516" cy="454478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dash"/>
            <a:tailEnd type="triangle"/>
          </a:ln>
          <a:effectLst/>
        </p:spPr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C57505D3-8A86-6096-2CEE-9A8C0C51131D}"/>
              </a:ext>
            </a:extLst>
          </p:cNvPr>
          <p:cNvCxnSpPr>
            <a:cxnSpLocks/>
            <a:stCxn id="73" idx="2"/>
            <a:endCxn id="63" idx="3"/>
          </p:cNvCxnSpPr>
          <p:nvPr/>
        </p:nvCxnSpPr>
        <p:spPr>
          <a:xfrm>
            <a:off x="5053059" y="3658085"/>
            <a:ext cx="1884" cy="468361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dash"/>
            <a:tailEnd type="triangle"/>
          </a:ln>
          <a:effectLst/>
        </p:spPr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D0BAA25A-F2AF-45CA-A1FB-97CA92A16FFA}"/>
              </a:ext>
            </a:extLst>
          </p:cNvPr>
          <p:cNvSpPr txBox="1"/>
          <p:nvPr/>
        </p:nvSpPr>
        <p:spPr>
          <a:xfrm>
            <a:off x="732957" y="5246956"/>
            <a:ext cx="11068282" cy="1403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b="1">
                <a:solidFill>
                  <a:prstClr val="black">
                    <a:lumMod val="85000"/>
                    <a:lumOff val="15000"/>
                  </a:prstClr>
                </a:solidFill>
                <a:latin typeface="Fira Code" panose="020B0809050000020004" pitchFamily="49" charset="0"/>
                <a:cs typeface="阿里巴巴普惠体" panose="00020600040101010101" pitchFamily="18" charset="-122"/>
              </a:rPr>
              <a:t>本质：</a:t>
            </a:r>
            <a:endParaRPr lang="en-US" altLang="zh-CN" sz="1600" b="1">
              <a:solidFill>
                <a:prstClr val="black">
                  <a:lumMod val="85000"/>
                  <a:lumOff val="15000"/>
                </a:prst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>
                <a:solidFill>
                  <a:prstClr val="black">
                    <a:lumMod val="85000"/>
                    <a:lumOff val="15000"/>
                  </a:prst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sun</a:t>
            </a: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Fira Code" panose="020B0809050000020004" pitchFamily="49" charset="0"/>
                <a:cs typeface="阿里巴巴普惠体" panose="00020600040101010101" pitchFamily="18" charset="-122"/>
              </a:rPr>
              <a:t>公司官方定义的一套操作所有关系型数据库的规范，即接口。</a:t>
            </a:r>
            <a:endParaRPr lang="en-US" altLang="zh-CN" sz="1400">
              <a:solidFill>
                <a:prstClr val="black">
                  <a:lumMod val="85000"/>
                  <a:lumOff val="15000"/>
                </a:prst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Fira Code" panose="020B0809050000020004" pitchFamily="49" charset="0"/>
                <a:cs typeface="阿里巴巴普惠体" panose="00020600040101010101" pitchFamily="18" charset="-122"/>
              </a:rPr>
              <a:t>各个数据库厂商去实现这套接口，提供数据库</a:t>
            </a:r>
            <a:r>
              <a:rPr lang="zh-CN" altLang="en-US" sz="1400">
                <a:solidFill>
                  <a:srgbClr val="C00000"/>
                </a:solidFill>
                <a:latin typeface="Fira Code" panose="020B0809050000020004" pitchFamily="49" charset="0"/>
                <a:cs typeface="阿里巴巴普惠体" panose="00020600040101010101" pitchFamily="18" charset="-122"/>
              </a:rPr>
              <a:t>驱动</a:t>
            </a:r>
            <a:r>
              <a:rPr lang="en-US" altLang="zh-CN" sz="14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jar</a:t>
            </a:r>
            <a:r>
              <a:rPr lang="zh-CN" altLang="en-US" sz="1400">
                <a:solidFill>
                  <a:srgbClr val="C00000"/>
                </a:solidFill>
                <a:latin typeface="Fira Code" panose="020B0809050000020004" pitchFamily="49" charset="0"/>
                <a:cs typeface="阿里巴巴普惠体" panose="00020600040101010101" pitchFamily="18" charset="-122"/>
              </a:rPr>
              <a:t>包。</a:t>
            </a:r>
            <a:endParaRPr lang="en-US" altLang="zh-CN" sz="1400">
              <a:solidFill>
                <a:srgbClr val="C00000"/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Fira Code" panose="020B0809050000020004" pitchFamily="49" charset="0"/>
                <a:cs typeface="阿里巴巴普惠体" panose="00020600040101010101" pitchFamily="18" charset="-122"/>
              </a:rPr>
              <a:t>我们可以使用这套接口（</a:t>
            </a:r>
            <a:r>
              <a:rPr lang="en-US" altLang="zh-CN" sz="1400">
                <a:solidFill>
                  <a:prstClr val="black">
                    <a:lumMod val="85000"/>
                    <a:lumOff val="15000"/>
                  </a:prst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JDBC</a:t>
            </a: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Fira Code" panose="020B0809050000020004" pitchFamily="49" charset="0"/>
                <a:cs typeface="阿里巴巴普惠体" panose="00020600040101010101" pitchFamily="18" charset="-122"/>
              </a:rPr>
              <a:t>）编程，真正执行的代码是驱动</a:t>
            </a:r>
            <a:r>
              <a:rPr lang="en-US" altLang="zh-CN" sz="1400">
                <a:solidFill>
                  <a:prstClr val="black">
                    <a:lumMod val="85000"/>
                    <a:lumOff val="15000"/>
                  </a:prst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jar</a:t>
            </a: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Fira Code" panose="020B0809050000020004" pitchFamily="49" charset="0"/>
                <a:cs typeface="阿里巴巴普惠体" panose="00020600040101010101" pitchFamily="18" charset="-122"/>
              </a:rPr>
              <a:t>包中的实现类。</a:t>
            </a:r>
            <a:endParaRPr lang="en-US" altLang="zh-CN" sz="1400">
              <a:solidFill>
                <a:prstClr val="black"/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FDF955F9-EB42-7286-9B33-D2A57CEBA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796" y="2737659"/>
            <a:ext cx="4232121" cy="1403397"/>
          </a:xfrm>
          <a:prstGeom prst="roundRect">
            <a:avLst>
              <a:gd name="adj" fmla="val 5342"/>
            </a:avLst>
          </a:prstGeom>
          <a:ln w="6350">
            <a:noFill/>
            <a:prstDash val="dash"/>
          </a:ln>
          <a:effectLst>
            <a:glow rad="63500">
              <a:sysClr val="windowText" lastClr="000000">
                <a:lumMod val="50000"/>
                <a:lumOff val="50000"/>
                <a:alpha val="40000"/>
              </a:sysClr>
            </a:glow>
          </a:effectLst>
        </p:spPr>
      </p:pic>
    </p:spTree>
    <p:extLst>
      <p:ext uri="{BB962C8B-B14F-4D97-AF65-F5344CB8AC3E}">
        <p14:creationId xmlns:p14="http://schemas.microsoft.com/office/powerpoint/2010/main" val="178577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1" grpId="0" animBg="1"/>
      <p:bldP spid="72" grpId="0" animBg="1"/>
      <p:bldP spid="73" grpId="0" animBg="1"/>
      <p:bldP spid="7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7ED219-B0E7-838C-1AD0-75A8B6F67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2235193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/>
              <a:t>需求：基于</a:t>
            </a:r>
            <a:r>
              <a:rPr lang="en-US" altLang="zh-CN"/>
              <a:t>JDBC</a:t>
            </a:r>
            <a:r>
              <a:rPr lang="zh-CN" altLang="en-US"/>
              <a:t>程序，执行</a:t>
            </a:r>
            <a:r>
              <a:rPr lang="en-US" altLang="zh-CN"/>
              <a:t>update</a:t>
            </a:r>
            <a:r>
              <a:rPr lang="zh-CN" altLang="en-US"/>
              <a:t>语句 </a:t>
            </a:r>
            <a:r>
              <a:rPr lang="en-US" altLang="zh-CN"/>
              <a:t>(</a:t>
            </a:r>
            <a:r>
              <a:rPr lang="en-US" altLang="zh-CN">
                <a:solidFill>
                  <a:srgbClr val="3333FF"/>
                </a:solidFill>
              </a:rPr>
              <a:t>update</a:t>
            </a:r>
            <a:r>
              <a:rPr lang="en-US" altLang="zh-CN"/>
              <a:t> user </a:t>
            </a:r>
            <a:r>
              <a:rPr lang="en-US" altLang="zh-CN">
                <a:solidFill>
                  <a:srgbClr val="3333FF"/>
                </a:solidFill>
              </a:rPr>
              <a:t>set</a:t>
            </a:r>
            <a:r>
              <a:rPr lang="en-US" altLang="zh-CN"/>
              <a:t> age = 25 </a:t>
            </a:r>
            <a:r>
              <a:rPr lang="en-US" altLang="zh-CN">
                <a:solidFill>
                  <a:srgbClr val="3333FF"/>
                </a:solidFill>
              </a:rPr>
              <a:t>where</a:t>
            </a:r>
            <a:r>
              <a:rPr lang="en-US" altLang="zh-CN"/>
              <a:t> id = 1</a:t>
            </a:r>
            <a:r>
              <a:rPr lang="en-US" altLang="zh-CN" sz="1400"/>
              <a:t>)</a:t>
            </a:r>
            <a:endParaRPr lang="en-US" altLang="zh-CN"/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/>
              <a:t>步骤：</a:t>
            </a:r>
            <a:endParaRPr lang="en-US" altLang="zh-CN"/>
          </a:p>
          <a:p>
            <a:pPr marL="61200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/>
              <a:t>准备工作：创建一个</a:t>
            </a:r>
            <a:r>
              <a:rPr lang="en-US" altLang="zh-CN" sz="1400"/>
              <a:t>maven</a:t>
            </a:r>
            <a:r>
              <a:rPr lang="zh-CN" altLang="en-US" sz="1400"/>
              <a:t>项目，引入依赖；并准备数据库表</a:t>
            </a:r>
            <a:r>
              <a:rPr lang="en-US" altLang="zh-CN" sz="1400"/>
              <a:t>user</a:t>
            </a:r>
            <a:r>
              <a:rPr lang="zh-CN" altLang="en-US" sz="1400"/>
              <a:t>。</a:t>
            </a:r>
            <a:endParaRPr lang="en-US" altLang="zh-CN" sz="1400"/>
          </a:p>
          <a:p>
            <a:pPr marL="61200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/>
              <a:t>代码实现：编写</a:t>
            </a:r>
            <a:r>
              <a:rPr lang="en-US" altLang="zh-CN" sz="1400"/>
              <a:t>JDBC</a:t>
            </a:r>
            <a:r>
              <a:rPr lang="zh-CN" altLang="en-US" sz="1400"/>
              <a:t>程序，操作数据库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2339AF3-3E1D-B704-ADD7-953A3553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JDBC-</a:t>
            </a:r>
            <a:r>
              <a:rPr lang="zh-CN" altLang="en-US"/>
              <a:t>入门程序</a:t>
            </a:r>
          </a:p>
        </p:txBody>
      </p:sp>
      <p:grpSp>
        <p:nvGrpSpPr>
          <p:cNvPr id="2" name="组合 2">
            <a:extLst>
              <a:ext uri="{FF2B5EF4-FFF2-40B4-BE49-F238E27FC236}">
                <a16:creationId xmlns:a16="http://schemas.microsoft.com/office/drawing/2014/main" id="{7D9154DE-FE4A-243D-399F-F4D92B367916}"/>
              </a:ext>
            </a:extLst>
          </p:cNvPr>
          <p:cNvGrpSpPr/>
          <p:nvPr/>
        </p:nvGrpSpPr>
        <p:grpSpPr>
          <a:xfrm>
            <a:off x="975209" y="2776551"/>
            <a:ext cx="4121539" cy="1724074"/>
            <a:chOff x="2297720" y="3660322"/>
            <a:chExt cx="4541171" cy="1724177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7AB4734-E9C5-F6B2-7A17-D93B3449CC07}"/>
                </a:ext>
              </a:extLst>
            </p:cNvPr>
            <p:cNvSpPr/>
            <p:nvPr/>
          </p:nvSpPr>
          <p:spPr>
            <a:xfrm>
              <a:off x="2297728" y="3660322"/>
              <a:ext cx="4541163" cy="1724177"/>
            </a:xfrm>
            <a:prstGeom prst="roundRect">
              <a:avLst>
                <a:gd name="adj" fmla="val 4073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252000" rIns="36000" bIns="0" rtlCol="0" anchor="t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&lt;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dependency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&lt;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groupId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&gt;com.mysql&lt;/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groupId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&lt;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artifactId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&gt;mysql-connector-j&lt;/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artifactId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&lt;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version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&gt;8.0.33&lt;/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version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&lt;/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dependency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C7B62630-8DDE-E8FC-E27B-21866066A816}"/>
                </a:ext>
              </a:extLst>
            </p:cNvPr>
            <p:cNvSpPr/>
            <p:nvPr/>
          </p:nvSpPr>
          <p:spPr>
            <a:xfrm>
              <a:off x="2297720" y="3660322"/>
              <a:ext cx="4541163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400" b="1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pom.xml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0F27AEB-DBD2-2731-D6DF-083D869291D5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804EAD1-DA5F-E7A5-A1FC-11A1BE5B2DBF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63791C0-FA60-EE58-602F-2C86B62CC01A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Rectangle 1">
            <a:extLst>
              <a:ext uri="{FF2B5EF4-FFF2-40B4-BE49-F238E27FC236}">
                <a16:creationId xmlns:a16="http://schemas.microsoft.com/office/drawing/2014/main" id="{82269A56-599E-A92E-4103-5E26BCF4C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8" name="组合 2">
            <a:extLst>
              <a:ext uri="{FF2B5EF4-FFF2-40B4-BE49-F238E27FC236}">
                <a16:creationId xmlns:a16="http://schemas.microsoft.com/office/drawing/2014/main" id="{AC5A3742-59A8-FC01-1177-1373160F10A6}"/>
              </a:ext>
            </a:extLst>
          </p:cNvPr>
          <p:cNvGrpSpPr/>
          <p:nvPr/>
        </p:nvGrpSpPr>
        <p:grpSpPr>
          <a:xfrm>
            <a:off x="5174408" y="2418303"/>
            <a:ext cx="6867178" cy="4094811"/>
            <a:chOff x="2297720" y="3660321"/>
            <a:chExt cx="7566356" cy="4095056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43986545-7C60-831B-7A4A-438702C646AF}"/>
                </a:ext>
              </a:extLst>
            </p:cNvPr>
            <p:cNvSpPr/>
            <p:nvPr/>
          </p:nvSpPr>
          <p:spPr>
            <a:xfrm>
              <a:off x="2297728" y="3660321"/>
              <a:ext cx="7566348" cy="4095056"/>
            </a:xfrm>
            <a:prstGeom prst="roundRect">
              <a:avLst>
                <a:gd name="adj" fmla="val 2452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252000" rIns="36000" bIns="0" rtlCol="0" anchor="t"/>
            <a:lstStyle/>
            <a:p>
              <a:pPr marL="0" marR="0" lvl="0" indent="0" algn="l" defTabSz="914400" rtl="0" eaLnBrk="0" fontAlgn="base" latinLnBrk="0" hangingPunct="0">
                <a:lnSpc>
                  <a:spcPts val="21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</a:rPr>
                <a:t>//1. 注册驱动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Class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</a:t>
              </a:r>
              <a: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forName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"com.mysql.cj.jdbc.Driver"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</a:rPr>
                <a:t>//2. 获取连接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String url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"jdbc:mysql://localhost:3306/web01"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String username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"root"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String password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"1234"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Connection connection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DriverManager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</a:t>
              </a:r>
              <a: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getConnection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url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,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username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,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password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</a:rPr>
                <a:t>//3. 获取SQL语句执行对象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Statement statement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connection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.createStatement();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</a:rPr>
                <a:t>//4. 执行SQL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int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i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statement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.executeUpdate(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"update user set age = 25 where id = 1"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</a:rPr>
                <a:t>//5. 释放资源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statement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.close();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connection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.close();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0" name="矩形: 圆顶角 19">
              <a:extLst>
                <a:ext uri="{FF2B5EF4-FFF2-40B4-BE49-F238E27FC236}">
                  <a16:creationId xmlns:a16="http://schemas.microsoft.com/office/drawing/2014/main" id="{2DA84C73-A4EF-0F46-FE93-8A1171B3979A}"/>
                </a:ext>
              </a:extLst>
            </p:cNvPr>
            <p:cNvSpPr/>
            <p:nvPr/>
          </p:nvSpPr>
          <p:spPr>
            <a:xfrm>
              <a:off x="2297720" y="3660322"/>
              <a:ext cx="7566348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400" b="1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JDBC</a:t>
              </a:r>
              <a:r>
                <a:rPr lang="zh-CN" altLang="en-US" sz="1400" b="1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程序</a:t>
              </a:r>
              <a:endParaRPr lang="en-US" altLang="zh-CN" sz="1400" b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508AF5BB-0340-345D-CDF7-0639593D2440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19AB4D3-52F0-A26E-D513-AE4E960D030A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1AD871D-6128-0698-07C0-7CA91E7E7A63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Rectangle 2">
            <a:extLst>
              <a:ext uri="{FF2B5EF4-FFF2-40B4-BE49-F238E27FC236}">
                <a16:creationId xmlns:a16="http://schemas.microsoft.com/office/drawing/2014/main" id="{C01199DA-AF1C-9C34-C3C5-537B26BC0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!!图片 37">
            <a:extLst>
              <a:ext uri="{FF2B5EF4-FFF2-40B4-BE49-F238E27FC236}">
                <a16:creationId xmlns:a16="http://schemas.microsoft.com/office/drawing/2014/main" id="{198C4D5E-B8D1-DCD4-E2EF-F05A520C4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145" y="1573149"/>
            <a:ext cx="862785" cy="63617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9129498-207B-4080-A5DB-94450BC6F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926" y="1436880"/>
            <a:ext cx="650313" cy="908709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3328970-67F1-BD4D-17C5-1FF80B86D680}"/>
              </a:ext>
            </a:extLst>
          </p:cNvPr>
          <p:cNvCxnSpPr>
            <a:cxnSpLocks/>
          </p:cNvCxnSpPr>
          <p:nvPr/>
        </p:nvCxnSpPr>
        <p:spPr>
          <a:xfrm>
            <a:off x="8695647" y="1783829"/>
            <a:ext cx="1766164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76E36AE-2458-C907-E9E1-5597040A0375}"/>
              </a:ext>
            </a:extLst>
          </p:cNvPr>
          <p:cNvCxnSpPr>
            <a:cxnSpLocks/>
          </p:cNvCxnSpPr>
          <p:nvPr/>
        </p:nvCxnSpPr>
        <p:spPr>
          <a:xfrm flipH="1">
            <a:off x="8695647" y="2043806"/>
            <a:ext cx="1766164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09475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9420DEA-F04A-7D87-1E0E-CA0D6628F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3735" y="1359878"/>
            <a:ext cx="7170081" cy="226186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/>
              <a:t>什么是</a:t>
            </a:r>
            <a:r>
              <a:rPr lang="en-US" altLang="zh-CN" sz="1800"/>
              <a:t>JDBC ?</a:t>
            </a: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sun</a:t>
            </a:r>
            <a:r>
              <a:rPr lang="zh-CN" altLang="en-US" sz="16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公司提供的一套操作关系型数据库的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API</a:t>
            </a:r>
            <a:r>
              <a:rPr lang="zh-CN" altLang="en-US" sz="16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（规范）。</a:t>
            </a:r>
            <a:endParaRPr lang="en-US" altLang="zh-CN" sz="1600"/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altLang="zh-CN" sz="1800"/>
              <a:t>JDBC</a:t>
            </a:r>
            <a:r>
              <a:rPr lang="zh-CN" altLang="en-US" sz="1800"/>
              <a:t>操作数据库步骤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8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F70044-98FF-18AF-2143-109A14E7A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645" y="3034942"/>
            <a:ext cx="6537726" cy="3607903"/>
          </a:xfrm>
          <a:prstGeom prst="roundRect">
            <a:avLst>
              <a:gd name="adj" fmla="val 2628"/>
            </a:avLst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048C1AD-F749-B3AC-E73F-355A05E6810D}"/>
              </a:ext>
            </a:extLst>
          </p:cNvPr>
          <p:cNvSpPr/>
          <p:nvPr/>
        </p:nvSpPr>
        <p:spPr>
          <a:xfrm>
            <a:off x="4456645" y="5477435"/>
            <a:ext cx="6537726" cy="43030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EBE81A-6A6F-6349-08FE-9295C049D420}"/>
              </a:ext>
            </a:extLst>
          </p:cNvPr>
          <p:cNvSpPr txBox="1"/>
          <p:nvPr/>
        </p:nvSpPr>
        <p:spPr>
          <a:xfrm>
            <a:off x="9116008" y="512879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</a:rPr>
              <a:t>DML</a:t>
            </a:r>
            <a:endParaRPr lang="zh-CN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83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0B004C-4C59-ACCA-5CA5-31165DC71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0"/>
            <a:ext cx="11266179" cy="3676285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/>
              <a:t>需求：基于</a:t>
            </a:r>
            <a:r>
              <a:rPr lang="en-US" altLang="zh-CN"/>
              <a:t>JDBC</a:t>
            </a:r>
            <a:r>
              <a:rPr lang="zh-CN" altLang="en-US"/>
              <a:t>执行如下</a:t>
            </a:r>
            <a:r>
              <a:rPr lang="en-US" altLang="zh-CN"/>
              <a:t>select</a:t>
            </a:r>
            <a:r>
              <a:rPr lang="zh-CN" altLang="en-US"/>
              <a:t>语句，将查询结果封装到</a:t>
            </a:r>
            <a:r>
              <a:rPr lang="en-US" altLang="zh-CN"/>
              <a:t>User</a:t>
            </a:r>
            <a:r>
              <a:rPr lang="zh-CN" altLang="en-US"/>
              <a:t>对象中。</a:t>
            </a:r>
            <a:endParaRPr lang="en-US" altLang="zh-CN"/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/>
              <a:t>SQL</a:t>
            </a:r>
            <a:r>
              <a:rPr lang="zh-CN" altLang="en-US"/>
              <a:t>：</a:t>
            </a:r>
            <a:r>
              <a:rPr lang="en-US" altLang="zh-CN" sz="1400">
                <a:solidFill>
                  <a:srgbClr val="3333FF"/>
                </a:solidFill>
              </a:rPr>
              <a:t>select</a:t>
            </a:r>
            <a:r>
              <a:rPr lang="en-US" altLang="zh-CN" sz="1400"/>
              <a:t> * </a:t>
            </a:r>
            <a:r>
              <a:rPr lang="en-US" altLang="zh-CN" sz="1400">
                <a:solidFill>
                  <a:srgbClr val="3333FF"/>
                </a:solidFill>
              </a:rPr>
              <a:t>from</a:t>
            </a:r>
            <a:r>
              <a:rPr lang="en-US" altLang="zh-CN" sz="1400"/>
              <a:t> user </a:t>
            </a:r>
            <a:r>
              <a:rPr lang="en-US" altLang="zh-CN" sz="1400">
                <a:solidFill>
                  <a:srgbClr val="3333FF"/>
                </a:solidFill>
              </a:rPr>
              <a:t>where</a:t>
            </a:r>
            <a:r>
              <a:rPr lang="en-US" altLang="zh-CN" sz="1400"/>
              <a:t> username = </a:t>
            </a:r>
            <a:r>
              <a:rPr lang="en-US" altLang="zh-CN" sz="1400">
                <a:solidFill>
                  <a:srgbClr val="00B050"/>
                </a:solidFill>
              </a:rPr>
              <a:t>'daqiao'</a:t>
            </a:r>
            <a:r>
              <a:rPr lang="en-US" altLang="zh-CN" sz="1400"/>
              <a:t> </a:t>
            </a:r>
            <a:r>
              <a:rPr lang="en-US" altLang="zh-CN" sz="1400">
                <a:solidFill>
                  <a:srgbClr val="3333FF"/>
                </a:solidFill>
              </a:rPr>
              <a:t>and</a:t>
            </a:r>
            <a:r>
              <a:rPr lang="en-US" altLang="zh-CN" sz="1400"/>
              <a:t> password = </a:t>
            </a:r>
            <a:r>
              <a:rPr lang="en-US" altLang="zh-CN" sz="1400">
                <a:solidFill>
                  <a:srgbClr val="00B050"/>
                </a:solidFill>
              </a:rPr>
              <a:t>'123456'</a:t>
            </a:r>
            <a:endParaRPr lang="en-US" altLang="zh-CN">
              <a:solidFill>
                <a:srgbClr val="00B050"/>
              </a:solidFill>
            </a:endParaRPr>
          </a:p>
          <a:p>
            <a:pPr marL="342900" indent="-342900">
              <a:spcBef>
                <a:spcPts val="1800"/>
              </a:spcBef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ResultSet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（结果集对象）：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ResultSet rs = statement.executeQuery()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648000" lvl="1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next()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：将光标从当前位置向前移动一行，并判断当前行是否为有效行，返回值为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boolean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4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1008000" lvl="2" indent="-342900">
              <a:lnSpc>
                <a:spcPct val="150000"/>
              </a:lnSpc>
              <a:spcBef>
                <a:spcPts val="600"/>
              </a:spcBef>
            </a:pP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true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：有效行，当前行有数据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1008000" lvl="2" indent="-342900">
              <a:lnSpc>
                <a:spcPct val="150000"/>
              </a:lnSpc>
              <a:spcBef>
                <a:spcPts val="600"/>
              </a:spcBef>
            </a:pP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false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：无效行，当前行没有数据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48000" lvl="1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getXxx(…)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：获取数据，可以根据列的编号获取，也可以根据列名获取（推荐）。</a:t>
            </a:r>
            <a:endParaRPr lang="en-US" altLang="zh-CN" sz="14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lvl="1" indent="-342900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结果解析步骤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852FCCB-23D9-682F-06E8-F7C99C8CD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JDBC-</a:t>
            </a:r>
            <a:r>
              <a:rPr lang="zh-CN" altLang="en-US"/>
              <a:t>查询数据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BD31B74-FB5F-C2FB-B84E-BABBB649ED80}"/>
              </a:ext>
            </a:extLst>
          </p:cNvPr>
          <p:cNvSpPr txBox="1">
            <a:spLocks/>
          </p:cNvSpPr>
          <p:nvPr/>
        </p:nvSpPr>
        <p:spPr>
          <a:xfrm>
            <a:off x="983481" y="3166133"/>
            <a:ext cx="10698800" cy="25892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800"/>
              </a:spcBef>
              <a:buFont typeface="Wingdings" panose="05000000000000000000" pitchFamily="2" charset="2"/>
              <a:buChar char="l"/>
            </a:pPr>
            <a:endParaRPr lang="en-US" altLang="zh-CN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4A4E4D-55C0-1CC1-E86A-2F98E804F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" t="517" r="15865" b="1574"/>
          <a:stretch/>
        </p:blipFill>
        <p:spPr>
          <a:xfrm>
            <a:off x="7458207" y="4730963"/>
            <a:ext cx="4301742" cy="1510597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7C6252B-8BBB-7078-3118-0E4310C69DB3}"/>
              </a:ext>
            </a:extLst>
          </p:cNvPr>
          <p:cNvCxnSpPr/>
          <p:nvPr/>
        </p:nvCxnSpPr>
        <p:spPr>
          <a:xfrm>
            <a:off x="6570701" y="4852030"/>
            <a:ext cx="887506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2">
            <a:extLst>
              <a:ext uri="{FF2B5EF4-FFF2-40B4-BE49-F238E27FC236}">
                <a16:creationId xmlns:a16="http://schemas.microsoft.com/office/drawing/2014/main" id="{22C9816E-7A92-A360-F424-CB2BCA059B58}"/>
              </a:ext>
            </a:extLst>
          </p:cNvPr>
          <p:cNvGrpSpPr/>
          <p:nvPr/>
        </p:nvGrpSpPr>
        <p:grpSpPr>
          <a:xfrm>
            <a:off x="983481" y="4730963"/>
            <a:ext cx="4353973" cy="1639634"/>
            <a:chOff x="2297720" y="3660322"/>
            <a:chExt cx="4797271" cy="1639731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0D03BD6C-43B7-0977-089F-9F9FC0231731}"/>
                </a:ext>
              </a:extLst>
            </p:cNvPr>
            <p:cNvSpPr/>
            <p:nvPr/>
          </p:nvSpPr>
          <p:spPr>
            <a:xfrm>
              <a:off x="2297727" y="3660324"/>
              <a:ext cx="4797264" cy="1639729"/>
            </a:xfrm>
            <a:prstGeom prst="roundRect">
              <a:avLst>
                <a:gd name="adj" fmla="val 5418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0" rIns="36000" bIns="0" rtlCol="0" anchor="t"/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while </a:t>
              </a: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(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resultSet</a:t>
              </a: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.next()) {</a:t>
              </a:r>
              <a:b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</a:t>
              </a:r>
              <a:r>
                <a:rPr lang="en-US" altLang="zh-CN" sz="1200"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int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id </a:t>
              </a: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= </a:t>
              </a:r>
              <a:r>
                <a:rPr lang="en-US" altLang="zh-CN" sz="12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resultSet</a:t>
              </a: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.getInt(</a:t>
              </a:r>
              <a:r>
                <a:rPr lang="en-US" altLang="zh-CN" sz="12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"id"</a:t>
              </a: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);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</a:t>
              </a:r>
              <a:r>
                <a:rPr lang="en-US" altLang="zh-CN" sz="1200">
                  <a:solidFill>
                    <a:srgbClr val="00B05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//...</a:t>
              </a:r>
              <a:r>
                <a:rPr lang="zh-CN" altLang="en-US" sz="1200">
                  <a:solidFill>
                    <a:srgbClr val="00B05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省略</a:t>
              </a:r>
              <a:endParaRPr lang="en-US" altLang="zh-CN" sz="1200">
                <a:solidFill>
                  <a:srgbClr val="00B05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}</a:t>
              </a:r>
            </a:p>
          </p:txBody>
        </p:sp>
        <p:sp>
          <p:nvSpPr>
            <p:cNvPr id="10" name="矩形: 圆顶角 9">
              <a:extLst>
                <a:ext uri="{FF2B5EF4-FFF2-40B4-BE49-F238E27FC236}">
                  <a16:creationId xmlns:a16="http://schemas.microsoft.com/office/drawing/2014/main" id="{ACCAC688-4755-225D-7964-534B8EF2C24E}"/>
                </a:ext>
              </a:extLst>
            </p:cNvPr>
            <p:cNvSpPr/>
            <p:nvPr/>
          </p:nvSpPr>
          <p:spPr>
            <a:xfrm>
              <a:off x="2297720" y="3660322"/>
              <a:ext cx="4797264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altLang="zh-CN" sz="1200" b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E24FE86-4C2E-8463-0B3F-5802FE03E9B6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899E74E-8A17-537C-111B-110FCB2227EC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1098EA8-0386-4B24-69E2-2D5F4A3DF0F2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7EFF07A0-81AE-9E5E-3F4C-C39ED7D71961}"/>
              </a:ext>
            </a:extLst>
          </p:cNvPr>
          <p:cNvSpPr txBox="1"/>
          <p:nvPr/>
        </p:nvSpPr>
        <p:spPr>
          <a:xfrm>
            <a:off x="7333130" y="1030319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rgbClr val="C00000"/>
                </a:solidFill>
              </a:rPr>
              <a:t>(AI</a:t>
            </a:r>
            <a:r>
              <a:rPr lang="zh-CN" altLang="en-US" sz="1600">
                <a:solidFill>
                  <a:srgbClr val="C00000"/>
                </a:solidFill>
              </a:rPr>
              <a:t>辅助</a:t>
            </a:r>
            <a:r>
              <a:rPr lang="en-US" altLang="zh-CN" sz="160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613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59259E-6 L -4.16667E-7 0.0324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.0324 L -0.00013 0.07153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7153 L -0.00013 0.21875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HEME" val="#782110"/>
  <p:tag name="ISLIDE.TEMPLATE" val="1f6b6247-00f9-4185-bb3e-6a09396f8e3b"/>
</p:tagLst>
</file>

<file path=ppt/theme/theme1.xml><?xml version="1.0" encoding="utf-8"?>
<a:theme xmlns:a="http://schemas.openxmlformats.org/drawingml/2006/main" name="内容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Default.potx" id="{1D9758C4-BF53-48D5-9F51-21F468A6C710}" vid="{F0E1EFAF-5478-48F0-8152-DA9350739AFC}"/>
    </a:ext>
  </a:extLst>
</a:theme>
</file>

<file path=ppt/theme/theme2.xml><?xml version="1.0" encoding="utf-8"?>
<a:theme xmlns:a="http://schemas.openxmlformats.org/drawingml/2006/main" name="封面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章节目录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小结思考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小结思考模板2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Seven</Template>
  <TotalTime>7837</TotalTime>
  <Words>3340</Words>
  <Application>Microsoft Office PowerPoint</Application>
  <PresentationFormat>宽屏</PresentationFormat>
  <Paragraphs>382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50</vt:i4>
      </vt:variant>
    </vt:vector>
  </HeadingPairs>
  <TitlesOfParts>
    <vt:vector size="69" baseType="lpstr">
      <vt:lpstr>Alibaba PuHuiTi B</vt:lpstr>
      <vt:lpstr>阿里巴巴普惠体</vt:lpstr>
      <vt:lpstr>阿里巴巴普惠体 Heavy</vt:lpstr>
      <vt:lpstr>阿里巴巴普惠体 Medium</vt:lpstr>
      <vt:lpstr>等线</vt:lpstr>
      <vt:lpstr>汉仪尚巍流云体简</vt:lpstr>
      <vt:lpstr>楷体</vt:lpstr>
      <vt:lpstr>宋体</vt:lpstr>
      <vt:lpstr>Arial</vt:lpstr>
      <vt:lpstr>Calibri</vt:lpstr>
      <vt:lpstr>Calisto MT</vt:lpstr>
      <vt:lpstr>Fira Code</vt:lpstr>
      <vt:lpstr>Source Code Pro</vt:lpstr>
      <vt:lpstr>Wingdings</vt:lpstr>
      <vt:lpstr>内容模板</vt:lpstr>
      <vt:lpstr>封面</vt:lpstr>
      <vt:lpstr>章节目录模板</vt:lpstr>
      <vt:lpstr>小结思考模板</vt:lpstr>
      <vt:lpstr>小结思考模板2</vt:lpstr>
      <vt:lpstr>Web后端开发</vt:lpstr>
      <vt:lpstr>java程序操作数据库</vt:lpstr>
      <vt:lpstr>java程序操作数据库</vt:lpstr>
      <vt:lpstr>PowerPoint 演示文稿</vt:lpstr>
      <vt:lpstr>PowerPoint 演示文稿</vt:lpstr>
      <vt:lpstr>JDBC-介绍</vt:lpstr>
      <vt:lpstr>JDBC-入门程序</vt:lpstr>
      <vt:lpstr>PowerPoint 演示文稿</vt:lpstr>
      <vt:lpstr>JDBC-查询数据</vt:lpstr>
      <vt:lpstr>PowerPoint 演示文稿</vt:lpstr>
      <vt:lpstr>预编译SQL</vt:lpstr>
      <vt:lpstr>预编译SQL</vt:lpstr>
      <vt:lpstr>PowerPoint 演示文稿</vt:lpstr>
      <vt:lpstr>PowerPoint 演示文稿</vt:lpstr>
      <vt:lpstr>什么是Mybatis?</vt:lpstr>
      <vt:lpstr>PowerPoint 演示文稿</vt:lpstr>
      <vt:lpstr>使用Mybatis查询所有用户数据</vt:lpstr>
      <vt:lpstr>PowerPoint 演示文稿</vt:lpstr>
      <vt:lpstr>辅助配置-配置SQL提示</vt:lpstr>
      <vt:lpstr>辅助配置-配置SQL提示</vt:lpstr>
      <vt:lpstr>辅助配置-配置Mybatis的日志输出</vt:lpstr>
      <vt:lpstr>PowerPoint 演示文稿</vt:lpstr>
      <vt:lpstr>JDBC VS Mybatis</vt:lpstr>
      <vt:lpstr>JDBC VS Mybatis</vt:lpstr>
      <vt:lpstr>PowerPoint 演示文稿</vt:lpstr>
      <vt:lpstr>数据库连接池</vt:lpstr>
      <vt:lpstr>数据库连接池</vt:lpstr>
      <vt:lpstr>数据库连接池</vt:lpstr>
      <vt:lpstr>PowerPoint 演示文稿</vt:lpstr>
      <vt:lpstr>PowerPoint 演示文稿</vt:lpstr>
      <vt:lpstr>删除用户-delete</vt:lpstr>
      <vt:lpstr>删除用户-delete</vt:lpstr>
      <vt:lpstr>PowerPoint 演示文稿</vt:lpstr>
      <vt:lpstr>新增用户-insert</vt:lpstr>
      <vt:lpstr>修改用户-update</vt:lpstr>
      <vt:lpstr>查询用户-select</vt:lpstr>
      <vt:lpstr>PowerPoint 演示文稿</vt:lpstr>
      <vt:lpstr>PowerPoint 演示文稿</vt:lpstr>
      <vt:lpstr>XML映射配置</vt:lpstr>
      <vt:lpstr>XML映射文件</vt:lpstr>
      <vt:lpstr>PowerPoint 演示文稿</vt:lpstr>
      <vt:lpstr>XML映射文件-辅助配置</vt:lpstr>
      <vt:lpstr>PowerPoint 演示文稿</vt:lpstr>
      <vt:lpstr>PowerPoint 演示文稿</vt:lpstr>
      <vt:lpstr>配置文件格式</vt:lpstr>
      <vt:lpstr>配置文件格式</vt:lpstr>
      <vt:lpstr>yml配置文件</vt:lpstr>
      <vt:lpstr>在application.yml配置文件中配置相关的配置项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Seven</dc:creator>
  <cp:lastModifiedBy>M8242</cp:lastModifiedBy>
  <cp:revision>429</cp:revision>
  <cp:lastPrinted>2022-05-29T16:00:00Z</cp:lastPrinted>
  <dcterms:created xsi:type="dcterms:W3CDTF">2022-05-29T16:00:00Z</dcterms:created>
  <dcterms:modified xsi:type="dcterms:W3CDTF">2024-10-20T07:46:36Z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1f6b6247-00f9-4185-bb3e-6a09396f8e3b</vt:lpwstr>
  </property>
</Properties>
</file>